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21" r:id="rId2"/>
    <p:sldId id="361" r:id="rId3"/>
    <p:sldId id="364" r:id="rId4"/>
    <p:sldId id="366" r:id="rId5"/>
    <p:sldId id="362" r:id="rId6"/>
    <p:sldId id="363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82055" autoAdjust="0"/>
  </p:normalViewPr>
  <p:slideViewPr>
    <p:cSldViewPr>
      <p:cViewPr varScale="1">
        <p:scale>
          <a:sx n="95" d="100"/>
          <a:sy n="95" d="100"/>
        </p:scale>
        <p:origin x="20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BB4505-7E78-41A5-9503-A631DD2AFAE4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453F76-F330-4A2E-AF9F-23D44715F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4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5C4FAC-B9C0-4E9A-A877-186F0BDB7F5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8BE45-28BE-412D-8D41-E395CA997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1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1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11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4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D6F63F-8734-4D77-A2A7-409C2303D33E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964B52-D1A7-478F-B21A-73B95A388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N9EC3Gy6Nk" TargetMode="External"/><Relationship Id="rId4" Type="http://schemas.openxmlformats.org/officeDocument/2006/relationships/hyperlink" Target="https://www.youtube.com/watch?v=KLd5RFhWQu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tx1"/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 World </a:t>
            </a:r>
            <a:r>
              <a:rPr lang="en-US" sz="3600" smtClean="0">
                <a:solidFill>
                  <a:schemeClr val="tx1"/>
                </a:solidFill>
                <a:cs typeface="Tunga" pitchFamily="34" charset="0"/>
              </a:rPr>
              <a:t>Studies </a:t>
            </a:r>
            <a:r>
              <a:rPr lang="en-US" sz="3600" smtClean="0">
                <a:solidFill>
                  <a:srgbClr val="FF0000"/>
                </a:solidFill>
                <a:cs typeface="Tunga" pitchFamily="34" charset="0"/>
              </a:rPr>
              <a:t>1.24.17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24.1 Outline (Stamp)</a:t>
            </a:r>
            <a:endParaRPr lang="en-US" sz="2000" b="1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Pen/Pencil</a:t>
            </a:r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/>
              <a:t>I can </a:t>
            </a:r>
            <a:r>
              <a:rPr lang="en-US" sz="2000" b="1" dirty="0" smtClean="0"/>
              <a:t>describe how the Industrial Revolution </a:t>
            </a:r>
            <a:r>
              <a:rPr lang="en-US" b="1" dirty="0" smtClean="0"/>
              <a:t>impacted the balance of power in Europe.</a:t>
            </a:r>
            <a:endParaRPr lang="en-US" sz="3600" b="1" i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i="1" dirty="0"/>
              <a:t>Causes of WWI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i="1" dirty="0"/>
              <a:t>It’s a MANIA(C)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400" b="1" i="1" dirty="0" smtClean="0"/>
              <a:t>Nationalism</a:t>
            </a:r>
            <a:endParaRPr lang="en-US" sz="2800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2800" b="1" dirty="0" smtClean="0"/>
              <a:t>German Unification Assignment (due Wednesday EOC)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2800" b="1" dirty="0" smtClean="0"/>
              <a:t>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388807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MANIA(C)—Causes of “the great war”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u="sng" dirty="0" smtClean="0"/>
              <a:t>M:  Militarism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/>
              <a:t>A:  Alliances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>
                <a:solidFill>
                  <a:srgbClr val="FF0000"/>
                </a:solidFill>
              </a:rPr>
              <a:t>N:  Nationalism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/>
              <a:t>I:    Imperialism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/>
              <a:t>A:  Assassination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/>
              <a:t>(C):  Competition—always there!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561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MANIA(C)—Causes of “the great war”</a:t>
            </a:r>
            <a:b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</a:b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i="1" u="sng" dirty="0" smtClean="0">
                <a:solidFill>
                  <a:srgbClr val="FF0000"/>
                </a:solidFill>
              </a:rPr>
              <a:t>N:  Nationalism</a:t>
            </a:r>
          </a:p>
          <a:p>
            <a:pPr marL="114300" indent="0">
              <a:buNone/>
            </a:pPr>
            <a:r>
              <a:rPr lang="en-US" sz="4800" b="1" dirty="0" smtClean="0"/>
              <a:t>1:</a:t>
            </a:r>
            <a:r>
              <a:rPr lang="en-US" sz="4800" dirty="0" smtClean="0"/>
              <a:t>  loyalty </a:t>
            </a:r>
            <a:r>
              <a:rPr lang="en-US" sz="4800" dirty="0"/>
              <a:t>and devotion to a nation; </a:t>
            </a:r>
            <a:r>
              <a:rPr lang="en-US" sz="4800" i="1" dirty="0"/>
              <a:t>especially</a:t>
            </a:r>
            <a:r>
              <a:rPr lang="en-US" sz="4800" dirty="0"/>
              <a:t> </a:t>
            </a:r>
            <a:r>
              <a:rPr lang="en-US" sz="4800" b="1" dirty="0"/>
              <a:t>:</a:t>
            </a:r>
            <a:r>
              <a:rPr lang="en-US" sz="4800" dirty="0"/>
              <a:t>  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dirty="0" smtClean="0"/>
              <a:t>a </a:t>
            </a:r>
            <a:r>
              <a:rPr lang="en-US" sz="4800" dirty="0"/>
              <a:t>sense of national consciousness </a:t>
            </a:r>
            <a:r>
              <a:rPr lang="en-US" sz="4800" u="sng" dirty="0" smtClean="0"/>
              <a:t>exalting </a:t>
            </a:r>
            <a:r>
              <a:rPr lang="en-US" sz="4800" u="sng" dirty="0"/>
              <a:t>one nation above all others </a:t>
            </a:r>
            <a:r>
              <a:rPr lang="en-US" sz="4800" dirty="0"/>
              <a:t>and </a:t>
            </a:r>
            <a:r>
              <a:rPr lang="en-US" sz="4800" u="sng" dirty="0"/>
              <a:t>placing primary emphasis on promotion of its culture and interests </a:t>
            </a:r>
            <a:r>
              <a:rPr lang="en-US" sz="4800" dirty="0"/>
              <a:t>as </a:t>
            </a:r>
            <a:r>
              <a:rPr lang="en-US" sz="4800" u="sng" dirty="0"/>
              <a:t>opposed to those of other </a:t>
            </a:r>
            <a:r>
              <a:rPr lang="en-US" sz="4800" u="sng" dirty="0" smtClean="0"/>
              <a:t>nations</a:t>
            </a:r>
            <a:endParaRPr lang="en-US" sz="4800" dirty="0" smtClean="0"/>
          </a:p>
          <a:p>
            <a:pPr marL="114300" indent="0">
              <a:buNone/>
            </a:pPr>
            <a:r>
              <a:rPr lang="en-US" sz="4800" b="1" i="1" dirty="0" smtClean="0"/>
              <a:t>2</a:t>
            </a:r>
            <a:r>
              <a:rPr lang="en-US" sz="4800" b="1" dirty="0"/>
              <a:t>:</a:t>
            </a:r>
            <a:r>
              <a:rPr lang="en-US" sz="4800" dirty="0"/>
              <a:t>  a nationalist movement or government </a:t>
            </a:r>
            <a:endParaRPr lang="en-US" sz="4800" b="1" i="1" u="sng" dirty="0" smtClean="0">
              <a:solidFill>
                <a:srgbClr val="FF0000"/>
              </a:solidFill>
            </a:endParaRP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800" dirty="0"/>
              <a:t>"Nationalism." </a:t>
            </a:r>
            <a:r>
              <a:rPr lang="en-US" sz="800" i="1" dirty="0"/>
              <a:t>Merriam-Webster.com</a:t>
            </a:r>
            <a:r>
              <a:rPr lang="en-US" sz="800" dirty="0"/>
              <a:t>. Merriam-Webster, </a:t>
            </a:r>
            <a:r>
              <a:rPr lang="en-US" sz="800" dirty="0" err="1"/>
              <a:t>n.d.</a:t>
            </a:r>
            <a:r>
              <a:rPr lang="en-US" sz="800" dirty="0"/>
              <a:t> Web. </a:t>
            </a:r>
            <a:r>
              <a:rPr lang="en-US" sz="800" dirty="0" smtClean="0"/>
              <a:t>27 </a:t>
            </a:r>
            <a:r>
              <a:rPr lang="en-US" sz="800" dirty="0"/>
              <a:t>Jan. </a:t>
            </a:r>
            <a:r>
              <a:rPr lang="en-US" sz="800" dirty="0" smtClean="0"/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1303738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Anthems—the Ultimate symbol of “Nationalism”</a:t>
            </a:r>
            <a:endParaRPr lang="en-US" dirty="0"/>
          </a:p>
        </p:txBody>
      </p:sp>
      <p:pic>
        <p:nvPicPr>
          <p:cNvPr id="4" name="Picture 14" descr="unitedkingdom_mediu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438400"/>
            <a:ext cx="3733800" cy="23682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0" descr="germany_noeagle_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72931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7696" y="1676400"/>
            <a:ext cx="3729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Germany:  Deutschland </a:t>
            </a:r>
            <a:r>
              <a:rPr lang="en-US" b="1" i="1" dirty="0" err="1" smtClean="0"/>
              <a:t>Uber</a:t>
            </a:r>
            <a:r>
              <a:rPr lang="en-US" b="1" i="1" dirty="0" smtClean="0"/>
              <a:t> </a:t>
            </a:r>
            <a:r>
              <a:rPr lang="en-US" b="1" i="1" dirty="0" err="1" smtClean="0"/>
              <a:t>Alles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792069"/>
            <a:ext cx="3729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England:  God Save the Queen </a:t>
            </a:r>
          </a:p>
          <a:p>
            <a:pPr algn="ctr"/>
            <a:r>
              <a:rPr lang="en-US" b="1" i="1" dirty="0" smtClean="0"/>
              <a:t>(or King, as the case may be…)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4876799" y="5029200"/>
            <a:ext cx="37293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www.youtube.com/watch?v=KLd5RFhWQuI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05696" y="5029200"/>
            <a:ext cx="372842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5"/>
              </a:rPr>
              <a:t>https://</a:t>
            </a:r>
            <a:r>
              <a:rPr lang="en-US" sz="1100" dirty="0" smtClean="0">
                <a:hlinkClick r:id="rId5"/>
              </a:rPr>
              <a:t>www.youtube.com/watch?v=tN9EC3Gy6Nk</a:t>
            </a:r>
            <a:endParaRPr lang="en-US" sz="1100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638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 you listen, and follow the lyrics, what is the tone of the two?  Is there a difference?  What does it tell us about these two nations?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733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b="1" i="1" u="sng" dirty="0" smtClean="0">
                <a:solidFill>
                  <a:schemeClr val="tx1"/>
                </a:solidFill>
                <a:cs typeface="Tunga" pitchFamily="34" charset="0"/>
              </a:rPr>
              <a:t>TABLE GROUPS</a:t>
            </a: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!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Computers are </a:t>
            </a:r>
            <a:r>
              <a:rPr lang="en-US" sz="3600" b="1" dirty="0" smtClean="0"/>
              <a:t>available…assignment is on my website!!!</a:t>
            </a:r>
            <a:endParaRPr lang="en-US" sz="36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READ THE DIRECTIONS!!!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/>
              <a:t>There are specifics for both the Group AND the individual…be aware of the directions!!!***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/>
              <a:t>Each GROUP will turn in 1 timeline </a:t>
            </a:r>
            <a:r>
              <a:rPr lang="en-US" sz="3600" b="1" i="1" u="sng" dirty="0" smtClean="0"/>
              <a:t>AND</a:t>
            </a:r>
            <a:r>
              <a:rPr lang="en-US" sz="3600" b="1" i="1" dirty="0" smtClean="0"/>
              <a:t> summary of events on separate paper 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/>
              <a:t>(not the assignment sheet…)***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7172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unga" pitchFamily="34" charset="0"/>
              </a:rPr>
              <a:t>TABLE GROUPS!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486400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You are performing individual research.</a:t>
            </a:r>
          </a:p>
          <a:p>
            <a:pPr>
              <a:lnSpc>
                <a:spcPct val="90000"/>
              </a:lnSpc>
              <a:defRPr/>
            </a:pPr>
            <a:endParaRPr lang="en-US" sz="3600" b="1" i="1" dirty="0" smtClean="0"/>
          </a:p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You should then be filling in your group members about your research.</a:t>
            </a:r>
          </a:p>
          <a:p>
            <a:pPr>
              <a:lnSpc>
                <a:spcPct val="90000"/>
              </a:lnSpc>
              <a:defRPr/>
            </a:pPr>
            <a:endParaRPr lang="en-US" sz="3600" b="1" i="1" dirty="0" smtClean="0"/>
          </a:p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Your teammates should be filling you in on their research.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en-US" sz="3600" b="1" i="1" dirty="0" smtClean="0"/>
          </a:p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Events/Timeline=20 points for each group member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Graphic Organizer=Stamp</a:t>
            </a:r>
          </a:p>
          <a:p>
            <a:pPr>
              <a:lnSpc>
                <a:spcPct val="90000"/>
              </a:lnSpc>
              <a:defRPr/>
            </a:pPr>
            <a:r>
              <a:rPr lang="en-US" sz="3600" b="1" i="1" dirty="0" smtClean="0"/>
              <a:t>We will have time in class tomorrow…</a:t>
            </a:r>
          </a:p>
          <a:p>
            <a:pPr>
              <a:lnSpc>
                <a:spcPct val="90000"/>
              </a:lnSpc>
              <a:defRPr/>
            </a:pPr>
            <a:endParaRPr lang="en-US" sz="3600" b="1" i="1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i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685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12425</TotalTime>
  <Words>280</Words>
  <Application>Microsoft Office PowerPoint</Application>
  <PresentationFormat>On-screen Show (4:3)</PresentationFormat>
  <Paragraphs>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Tunga</vt:lpstr>
      <vt:lpstr>Wingdings</vt:lpstr>
      <vt:lpstr>Wingdings 2</vt:lpstr>
      <vt:lpstr>Apothecary</vt:lpstr>
      <vt:lpstr>10th World Studies 1.24.17</vt:lpstr>
      <vt:lpstr>MANIA(C)—Causes of “the great war”</vt:lpstr>
      <vt:lpstr>MANIA(C)—Causes of “the great war” </vt:lpstr>
      <vt:lpstr>National Anthems—the Ultimate symbol of “Nationalism”</vt:lpstr>
      <vt:lpstr>TABLE GROUPS!</vt:lpstr>
      <vt:lpstr>TABLE GROUPS!</vt:lpstr>
    </vt:vector>
  </TitlesOfParts>
  <Company>Edmonds School District #15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Colonialism in africa</dc:title>
  <dc:creator>Windows User</dc:creator>
  <cp:lastModifiedBy>Steen, Matthew    SHS - Staff</cp:lastModifiedBy>
  <cp:revision>56</cp:revision>
  <cp:lastPrinted>2013-02-21T16:47:23Z</cp:lastPrinted>
  <dcterms:created xsi:type="dcterms:W3CDTF">2010-12-06T15:01:16Z</dcterms:created>
  <dcterms:modified xsi:type="dcterms:W3CDTF">2017-01-24T16:31:23Z</dcterms:modified>
</cp:coreProperties>
</file>