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12"/>
  </p:notesMasterIdLst>
  <p:sldIdLst>
    <p:sldId id="346" r:id="rId2"/>
    <p:sldId id="348" r:id="rId3"/>
    <p:sldId id="358" r:id="rId4"/>
    <p:sldId id="359" r:id="rId5"/>
    <p:sldId id="360" r:id="rId6"/>
    <p:sldId id="356" r:id="rId7"/>
    <p:sldId id="357" r:id="rId8"/>
    <p:sldId id="361" r:id="rId9"/>
    <p:sldId id="362" r:id="rId10"/>
    <p:sldId id="363"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 d="1"/>
        <a:sy n="1" d="1"/>
      </p:scale>
      <p:origin x="0" y="0"/>
    </p:cViewPr>
  </p:notesTextViewPr>
  <p:sorterViewPr>
    <p:cViewPr>
      <p:scale>
        <a:sx n="100" d="100"/>
        <a:sy n="100" d="100"/>
      </p:scale>
      <p:origin x="0" y="517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7AF4F9E-2031-4154-9E19-936EF2D1CC3B}" type="datetimeFigureOut">
              <a:rPr lang="en-US" smtClean="0"/>
              <a:t>1/31/2017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F324B5C-8003-486A-B6FE-A0D1F4C67FE9}" type="slidenum">
              <a:rPr lang="en-US" smtClean="0"/>
              <a:t>‹#›</a:t>
            </a:fld>
            <a:endParaRPr lang="en-US"/>
          </a:p>
        </p:txBody>
      </p:sp>
    </p:spTree>
    <p:extLst>
      <p:ext uri="{BB962C8B-B14F-4D97-AF65-F5344CB8AC3E}">
        <p14:creationId xmlns:p14="http://schemas.microsoft.com/office/powerpoint/2010/main" val="29531925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098" name="Shape 114"/>
          <p:cNvSpPr>
            <a:spLocks noGrp="1"/>
          </p:cNvSpPr>
          <p:nvPr>
            <p:ph type="body" idx="1"/>
          </p:nvPr>
        </p:nvSpPr>
        <p:spPr>
          <a:noFill/>
        </p:spPr>
        <p:txBody>
          <a:bodyPr lIns="91425" tIns="91425" rIns="91425" bIns="91425"/>
          <a:lstStyle/>
          <a:p>
            <a:pPr eaLnBrk="1" hangingPunct="1">
              <a:spcBef>
                <a:spcPct val="0"/>
              </a:spcBef>
            </a:pPr>
            <a:endParaRPr lang="en-US" altLang="en-US" smtClean="0">
              <a:latin typeface="Arial" pitchFamily="34" charset="0"/>
            </a:endParaRPr>
          </a:p>
        </p:txBody>
      </p:sp>
      <p:sp>
        <p:nvSpPr>
          <p:cNvPr id="4099" name="Shape 115"/>
          <p:cNvSpPr>
            <a:spLocks noGrp="1" noRot="1" noChangeAspect="1" noTextEdit="1"/>
          </p:cNvSpPr>
          <p:nvPr>
            <p:ph type="sldImg" idx="2"/>
          </p:nvPr>
        </p:nvSpPr>
        <p:spPr>
          <a:custGeom>
            <a:avLst/>
            <a:gdLst>
              <a:gd name="T0" fmla="*/ 0 w 120000"/>
              <a:gd name="T1" fmla="*/ 0 h 120000"/>
              <a:gd name="T2" fmla="*/ 2147483647 w 120000"/>
              <a:gd name="T3" fmla="*/ 0 h 120000"/>
              <a:gd name="T4" fmla="*/ 2147483647 w 120000"/>
              <a:gd name="T5" fmla="*/ 2147483647 h 120000"/>
              <a:gd name="T6" fmla="*/ 0 w 120000"/>
              <a:gd name="T7" fmla="*/ 2147483647 h 120000"/>
              <a:gd name="T8" fmla="*/ 0 w 120000"/>
              <a:gd name="T9" fmla="*/ 0 h 120000"/>
              <a:gd name="T10" fmla="*/ 0 60000 65536"/>
              <a:gd name="T11" fmla="*/ 0 60000 65536"/>
              <a:gd name="T12" fmla="*/ 0 60000 65536"/>
              <a:gd name="T13" fmla="*/ 0 60000 65536"/>
              <a:gd name="T14" fmla="*/ 0 60000 65536"/>
              <a:gd name="T15" fmla="*/ 0 w 120000"/>
              <a:gd name="T16" fmla="*/ 0 h 120000"/>
              <a:gd name="T17" fmla="*/ 120000 w 120000"/>
              <a:gd name="T18" fmla="*/ 120000 h 120000"/>
            </a:gdLst>
            <a:ahLst/>
            <a:cxnLst>
              <a:cxn ang="T10">
                <a:pos x="T0" y="T1"/>
              </a:cxn>
              <a:cxn ang="T11">
                <a:pos x="T2" y="T3"/>
              </a:cxn>
              <a:cxn ang="T12">
                <a:pos x="T4" y="T5"/>
              </a:cxn>
              <a:cxn ang="T13">
                <a:pos x="T6" y="T7"/>
              </a:cxn>
              <a:cxn ang="T14">
                <a:pos x="T8" y="T9"/>
              </a:cxn>
            </a:cxnLst>
            <a:rect l="T15" t="T16" r="T17" b="T18"/>
            <a:pathLst>
              <a:path w="120000" h="120000" extrusionOk="0">
                <a:moveTo>
                  <a:pt x="0" y="0"/>
                </a:moveTo>
                <a:lnTo>
                  <a:pt x="120000" y="0"/>
                </a:lnTo>
                <a:lnTo>
                  <a:pt x="120000" y="120000"/>
                </a:lnTo>
                <a:lnTo>
                  <a:pt x="0" y="120000"/>
                </a:lnTo>
                <a:lnTo>
                  <a:pt x="0" y="0"/>
                </a:lnTo>
                <a:close/>
              </a:path>
            </a:pathLst>
          </a:custGeom>
          <a:noFill/>
          <a:ln>
            <a:round/>
          </a:ln>
        </p:spPr>
      </p:sp>
    </p:spTree>
    <p:extLst>
      <p:ext uri="{BB962C8B-B14F-4D97-AF65-F5344CB8AC3E}">
        <p14:creationId xmlns:p14="http://schemas.microsoft.com/office/powerpoint/2010/main" val="12101388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fld id="{3C9D22EE-31DB-4C24-BD2E-D935C15F097D}" type="datetimeFigureOut">
              <a:rPr lang="en-US" smtClean="0"/>
              <a:t>1/31/2017</a:t>
            </a:fld>
            <a:endParaRPr lang="en-US"/>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6C915603-B97C-46DE-B87B-3122B8E8D201}" type="slidenum">
              <a:rPr lang="en-US" smtClean="0"/>
              <a:t>‹#›</a:t>
            </a:fld>
            <a:endParaRPr lang="en-US"/>
          </a:p>
        </p:txBody>
      </p:sp>
      <p:grpSp>
        <p:nvGrpSpPr>
          <p:cNvPr id="8" name="Group 7"/>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rPr>
                <a:t></a:t>
              </a:r>
              <a:endParaRPr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C9D22EE-31DB-4C24-BD2E-D935C15F097D}" type="datetimeFigureOut">
              <a:rPr lang="en-US" smtClean="0"/>
              <a:t>1/31/2017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915603-B97C-46DE-B87B-3122B8E8D201}" type="slidenum">
              <a:rPr lang="en-US" smtClean="0"/>
              <a:t>‹#›</a:t>
            </a:fld>
            <a:endParaRPr lang="en-US"/>
          </a:p>
        </p:txBody>
      </p:sp>
      <p:grpSp>
        <p:nvGrpSpPr>
          <p:cNvPr id="11" name="Group 10"/>
          <p:cNvGrpSpPr/>
          <p:nvPr/>
        </p:nvGrpSpPr>
        <p:grpSpPr>
          <a:xfrm>
            <a:off x="1172584" y="1392217"/>
            <a:ext cx="6779110" cy="923330"/>
            <a:chOff x="1172584" y="1381459"/>
            <a:chExt cx="6779110" cy="923330"/>
          </a:xfrm>
        </p:grpSpPr>
        <p:sp>
          <p:nvSpPr>
            <p:cNvPr id="15" name="TextBox 14"/>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0" y="559398"/>
            <a:ext cx="1678193" cy="556676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C9D22EE-31DB-4C24-BD2E-D935C15F097D}" type="datetimeFigureOut">
              <a:rPr lang="en-US" smtClean="0"/>
              <a:t>1/31/2017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915603-B97C-46DE-B87B-3122B8E8D201}" type="slidenum">
              <a:rPr lang="en-US" smtClean="0"/>
              <a:t>‹#›</a:t>
            </a:fld>
            <a:endParaRPr lang="en-US"/>
          </a:p>
        </p:txBody>
      </p:sp>
      <p:grpSp>
        <p:nvGrpSpPr>
          <p:cNvPr id="11" name="Group 10"/>
          <p:cNvGrpSpPr/>
          <p:nvPr/>
        </p:nvGrpSpPr>
        <p:grpSpPr>
          <a:xfrm rot="5400000">
            <a:off x="3909050" y="2880823"/>
            <a:ext cx="5480154" cy="923330"/>
            <a:chOff x="1815339" y="1381459"/>
            <a:chExt cx="5480154" cy="923330"/>
          </a:xfrm>
        </p:grpSpPr>
        <p:sp>
          <p:nvSpPr>
            <p:cNvPr id="12" name="TextBox 11"/>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C9D22EE-31DB-4C24-BD2E-D935C15F097D}" type="datetimeFigureOut">
              <a:rPr lang="en-US" smtClean="0"/>
              <a:t>1/31/2017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915603-B97C-46DE-B87B-3122B8E8D201}" type="slidenum">
              <a:rPr lang="en-US" smtClean="0"/>
              <a:t>‹#›</a:t>
            </a:fld>
            <a:endParaRPr lang="en-US"/>
          </a:p>
        </p:txBody>
      </p:sp>
      <p:sp>
        <p:nvSpPr>
          <p:cNvPr id="11" name="Title 10"/>
          <p:cNvSpPr>
            <a:spLocks noGrp="1"/>
          </p:cNvSpPr>
          <p:nvPr>
            <p:ph type="title"/>
          </p:nvPr>
        </p:nvSpPr>
        <p:spPr/>
        <p:txBody>
          <a:bodyPr/>
          <a:lstStyle/>
          <a:p>
            <a:r>
              <a:rPr lang="en-US" smtClean="0"/>
              <a:t>Click to edit Master title style</a:t>
            </a:r>
            <a:endParaRPr lang="en-US"/>
          </a:p>
        </p:txBody>
      </p:sp>
      <p:grpSp>
        <p:nvGrpSpPr>
          <p:cNvPr id="12" name="Group 11"/>
          <p:cNvGrpSpPr/>
          <p:nvPr/>
        </p:nvGrpSpPr>
        <p:grpSpPr>
          <a:xfrm>
            <a:off x="1172584" y="1392217"/>
            <a:ext cx="6779110" cy="923330"/>
            <a:chOff x="1172584" y="1381459"/>
            <a:chExt cx="6779110" cy="923330"/>
          </a:xfrm>
        </p:grpSpPr>
        <p:sp>
          <p:nvSpPr>
            <p:cNvPr id="13" name="TextBox 12"/>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144000" cy="6858000"/>
          </a:xfrm>
          <a:prstGeom prst="rect">
            <a:avLst/>
          </a:prstGeom>
        </p:spPr>
      </p:pic>
      <p:grpSp>
        <p:nvGrpSpPr>
          <p:cNvPr id="7" name="Group 7"/>
          <p:cNvGrpSpPr/>
          <p:nvPr/>
        </p:nvGrpSpPr>
        <p:grpSpPr>
          <a:xfrm>
            <a:off x="1172584" y="2887579"/>
            <a:ext cx="6779110" cy="923330"/>
            <a:chOff x="1172584" y="1381459"/>
            <a:chExt cx="6779110" cy="923330"/>
          </a:xfrm>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699248" y="3767316"/>
            <a:ext cx="7734747"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C9D22EE-31DB-4C24-BD2E-D935C15F097D}" type="datetimeFigureOut">
              <a:rPr lang="en-US" smtClean="0"/>
              <a:t>1/31/2017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915603-B97C-46DE-B87B-3122B8E8D201}"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3C9D22EE-31DB-4C24-BD2E-D935C15F097D}" type="datetimeFigureOut">
              <a:rPr lang="en-US" smtClean="0"/>
              <a:t>1/31/2017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C915603-B97C-46DE-B87B-3122B8E8D201}" type="slidenum">
              <a:rPr lang="en-US" smtClean="0"/>
              <a:t>‹#›</a:t>
            </a:fld>
            <a:endParaRPr lang="en-US"/>
          </a:p>
        </p:txBody>
      </p:sp>
      <p:sp>
        <p:nvSpPr>
          <p:cNvPr id="12" name="Title 1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grpSp>
        <p:nvGrpSpPr>
          <p:cNvPr id="13" name="Group 12"/>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2240280"/>
            <a:ext cx="3803904"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Content Placeholder 9"/>
          <p:cNvSpPr>
            <a:spLocks noGrp="1"/>
          </p:cNvSpPr>
          <p:nvPr>
            <p:ph sz="quarter" idx="14"/>
          </p:nvPr>
        </p:nvSpPr>
        <p:spPr>
          <a:xfrm>
            <a:off x="4645151" y="2240280"/>
            <a:ext cx="3803904"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C9D22EE-31DB-4C24-BD2E-D935C15F097D}" type="datetimeFigureOut">
              <a:rPr lang="en-US" smtClean="0"/>
              <a:t>1/31/2017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C915603-B97C-46DE-B87B-3122B8E8D201}" type="slidenum">
              <a:rPr lang="en-US" smtClean="0"/>
              <a:t>‹#›</a:t>
            </a:fld>
            <a:endParaRPr lang="en-US"/>
          </a:p>
        </p:txBody>
      </p:sp>
      <p:grpSp>
        <p:nvGrpSpPr>
          <p:cNvPr id="14" name="Group 13"/>
          <p:cNvGrpSpPr/>
          <p:nvPr/>
        </p:nvGrpSpPr>
        <p:grpSpPr>
          <a:xfrm>
            <a:off x="1172584" y="1392217"/>
            <a:ext cx="6779110" cy="923330"/>
            <a:chOff x="1172584" y="1381459"/>
            <a:chExt cx="6779110" cy="923330"/>
          </a:xfrm>
        </p:grpSpPr>
        <p:sp>
          <p:nvSpPr>
            <p:cNvPr id="16" name="TextBox 15"/>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3C9D22EE-31DB-4C24-BD2E-D935C15F097D}" type="datetimeFigureOut">
              <a:rPr lang="en-US" smtClean="0"/>
              <a:t>1/31/2017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C915603-B97C-46DE-B87B-3122B8E8D201}" type="slidenum">
              <a:rPr lang="en-US" smtClean="0"/>
              <a:t>‹#›</a:t>
            </a:fld>
            <a:endParaRPr lang="en-US"/>
          </a:p>
        </p:txBody>
      </p:sp>
      <p:grpSp>
        <p:nvGrpSpPr>
          <p:cNvPr id="10" name="Group 9"/>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C9D22EE-31DB-4C24-BD2E-D935C15F097D}" type="datetimeFigureOut">
              <a:rPr lang="en-US" smtClean="0"/>
              <a:t>1/31/2017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C915603-B97C-46DE-B87B-3122B8E8D201}"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en-US" smtClean="0"/>
              <a:t>Click to edit Master title style</a:t>
            </a:r>
            <a:endParaRPr lang="en-US"/>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C9D22EE-31DB-4C24-BD2E-D935C15F097D}" type="datetimeFigureOut">
              <a:rPr lang="en-US" smtClean="0"/>
              <a:t>1/31/2017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C915603-B97C-46DE-B87B-3122B8E8D201}"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en-US" smtClean="0"/>
              <a:t>Click to edit Master title style</a:t>
            </a:r>
            <a:endParaRPr lang="en-US"/>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C9D22EE-31DB-4C24-BD2E-D935C15F097D}" type="datetimeFigureOut">
              <a:rPr lang="en-US" smtClean="0"/>
              <a:t>1/31/2017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C915603-B97C-46DE-B87B-3122B8E8D201}"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88490" y="570156"/>
            <a:ext cx="7756263" cy="105425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699247" y="2248347"/>
            <a:ext cx="7745505" cy="387781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60378" y="6161442"/>
            <a:ext cx="2133600" cy="365125"/>
          </a:xfrm>
          <a:prstGeom prst="rect">
            <a:avLst/>
          </a:prstGeom>
        </p:spPr>
        <p:txBody>
          <a:bodyPr vert="horz" lIns="91440" tIns="45720" rIns="91440" bIns="45720" rtlCol="0" anchor="ctr"/>
          <a:lstStyle>
            <a:lvl1pPr algn="l">
              <a:defRPr sz="1200">
                <a:solidFill>
                  <a:schemeClr val="tx2"/>
                </a:solidFill>
              </a:defRPr>
            </a:lvl1pPr>
          </a:lstStyle>
          <a:p>
            <a:fld id="{3C9D22EE-31DB-4C24-BD2E-D935C15F097D}" type="datetimeFigureOut">
              <a:rPr lang="en-US" smtClean="0"/>
              <a:t>1/31/2017</a:t>
            </a:fld>
            <a:endParaRPr lang="en-US"/>
          </a:p>
        </p:txBody>
      </p:sp>
      <p:sp>
        <p:nvSpPr>
          <p:cNvPr id="5" name="Footer Placeholder 4"/>
          <p:cNvSpPr>
            <a:spLocks noGrp="1"/>
          </p:cNvSpPr>
          <p:nvPr>
            <p:ph type="ftr" sz="quarter" idx="3"/>
          </p:nvPr>
        </p:nvSpPr>
        <p:spPr>
          <a:xfrm>
            <a:off x="3124200" y="6161442"/>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4"/>
          </p:nvPr>
        </p:nvSpPr>
        <p:spPr>
          <a:xfrm>
            <a:off x="6639264" y="6161442"/>
            <a:ext cx="2133600" cy="365125"/>
          </a:xfrm>
          <a:prstGeom prst="rect">
            <a:avLst/>
          </a:prstGeom>
        </p:spPr>
        <p:txBody>
          <a:bodyPr vert="horz" lIns="91440" tIns="45720" rIns="91440" bIns="45720" rtlCol="0" anchor="ctr"/>
          <a:lstStyle>
            <a:lvl1pPr algn="r">
              <a:defRPr sz="1200">
                <a:solidFill>
                  <a:schemeClr val="tx2"/>
                </a:solidFill>
              </a:defRPr>
            </a:lvl1pPr>
          </a:lstStyle>
          <a:p>
            <a:fld id="{6C915603-B97C-46DE-B87B-3122B8E8D20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ctr" defTabSz="914400" rtl="0" eaLnBrk="1" latinLnBrk="0" hangingPunct="1">
        <a:spcBef>
          <a:spcPct val="0"/>
        </a:spcBef>
        <a:buNone/>
        <a:defRPr sz="5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65760" indent="-365760" algn="l" defTabSz="914400" rtl="0"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l" defTabSz="914400" rtl="0"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l" defTabSz="914400" rtl="0"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l" defTabSz="914400" rtl="0"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l" defTabSz="914400" rtl="0"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hyperlink" Target="https://www.youtube.com/watch?v=XNbaR54Gpj4" TargetMode="External"/><Relationship Id="rId2" Type="http://schemas.openxmlformats.org/officeDocument/2006/relationships/hyperlink" Target="https://www.ted.com/talks/dan_gilbert_you_are_always_changing#t-286612"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Shape 117"/>
          <p:cNvSpPr>
            <a:spLocks noGrp="1"/>
          </p:cNvSpPr>
          <p:nvPr>
            <p:ph type="title" idx="4294967295"/>
          </p:nvPr>
        </p:nvSpPr>
        <p:spPr>
          <a:xfrm>
            <a:off x="0" y="228600"/>
            <a:ext cx="8591550" cy="1066800"/>
          </a:xfrm>
        </p:spPr>
        <p:txBody>
          <a:bodyPr lIns="91421" tIns="45702" rIns="91421" bIns="45702"/>
          <a:lstStyle/>
          <a:p>
            <a:pPr marL="481013" eaLnBrk="1" hangingPunct="1">
              <a:buClr>
                <a:srgbClr val="729BDB"/>
              </a:buClr>
              <a:buSzPct val="25000"/>
            </a:pPr>
            <a:r>
              <a:rPr lang="en-US" altLang="en-US" u="sng" dirty="0" smtClean="0">
                <a:solidFill>
                  <a:srgbClr val="729BDB"/>
                </a:solidFill>
              </a:rPr>
              <a:t>IB Psychology </a:t>
            </a:r>
            <a:r>
              <a:rPr lang="en-US" altLang="en-US" u="sng" dirty="0" smtClean="0">
                <a:solidFill>
                  <a:srgbClr val="FF0000"/>
                </a:solidFill>
              </a:rPr>
              <a:t>1.31.17</a:t>
            </a:r>
          </a:p>
        </p:txBody>
      </p:sp>
      <p:sp>
        <p:nvSpPr>
          <p:cNvPr id="118" name="Shape 118"/>
          <p:cNvSpPr txBox="1">
            <a:spLocks noGrp="1"/>
          </p:cNvSpPr>
          <p:nvPr>
            <p:ph type="body" idx="4294967295"/>
          </p:nvPr>
        </p:nvSpPr>
        <p:spPr>
          <a:xfrm>
            <a:off x="0" y="1143000"/>
            <a:ext cx="4572000" cy="5334000"/>
          </a:xfrm>
        </p:spPr>
        <p:txBody>
          <a:bodyPr lIns="91421" tIns="45702" rIns="91421" bIns="45702" rtlCol="0">
            <a:noAutofit/>
          </a:bodyPr>
          <a:lstStyle/>
          <a:p>
            <a:pPr marL="339316" indent="-339316" eaLnBrk="1" fontAlgn="auto" hangingPunct="1">
              <a:lnSpc>
                <a:spcPct val="70000"/>
              </a:lnSpc>
              <a:spcBef>
                <a:spcPts val="0"/>
              </a:spcBef>
              <a:spcAft>
                <a:spcPts val="0"/>
              </a:spcAft>
              <a:buClr>
                <a:schemeClr val="dk1"/>
              </a:buClr>
              <a:buSzPct val="100000"/>
              <a:buFont typeface="Noto Sans Symbols"/>
              <a:buChar char="➢"/>
              <a:defRPr/>
            </a:pPr>
            <a:r>
              <a:rPr lang="en-US" sz="2800" b="1" u="sng" dirty="0"/>
              <a:t>Turn in</a:t>
            </a:r>
            <a:r>
              <a:rPr lang="en-US" sz="2800" b="1" u="sng" dirty="0">
                <a:solidFill>
                  <a:schemeClr val="dk1"/>
                </a:solidFill>
                <a:ea typeface="Calibri"/>
                <a:cs typeface="Calibri"/>
                <a:sym typeface="Calibri"/>
              </a:rPr>
              <a:t>: </a:t>
            </a:r>
          </a:p>
          <a:p>
            <a:pPr marL="517903" indent="-464327" eaLnBrk="1" fontAlgn="auto" hangingPunct="1">
              <a:spcBef>
                <a:spcPts val="562"/>
              </a:spcBef>
              <a:spcAft>
                <a:spcPts val="0"/>
              </a:spcAft>
              <a:buClr>
                <a:schemeClr val="dk1"/>
              </a:buClr>
              <a:buSzPct val="100000"/>
              <a:buFont typeface="Noto Sans Symbols"/>
              <a:buChar char="➢"/>
              <a:defRPr/>
            </a:pPr>
            <a:r>
              <a:rPr lang="en-US" sz="2800" dirty="0" smtClean="0"/>
              <a:t>Nothing</a:t>
            </a:r>
            <a:endParaRPr lang="en-US" sz="2800" dirty="0"/>
          </a:p>
          <a:p>
            <a:pPr marL="339316" indent="-339316" eaLnBrk="1" fontAlgn="auto" hangingPunct="1">
              <a:lnSpc>
                <a:spcPct val="70000"/>
              </a:lnSpc>
              <a:spcBef>
                <a:spcPts val="562"/>
              </a:spcBef>
              <a:spcAft>
                <a:spcPts val="0"/>
              </a:spcAft>
              <a:buClr>
                <a:schemeClr val="dk1"/>
              </a:buClr>
              <a:buSzPct val="100000"/>
              <a:buFont typeface="Arial" pitchFamily="34" charset="0"/>
              <a:buNone/>
              <a:defRPr/>
            </a:pPr>
            <a:endParaRPr sz="2800" b="1" u="sng" dirty="0">
              <a:solidFill>
                <a:schemeClr val="dk1"/>
              </a:solidFill>
              <a:ea typeface="Calibri"/>
              <a:cs typeface="Calibri"/>
              <a:sym typeface="Calibri"/>
            </a:endParaRPr>
          </a:p>
          <a:p>
            <a:pPr marL="339316" indent="-339316" eaLnBrk="1" fontAlgn="auto" hangingPunct="1">
              <a:lnSpc>
                <a:spcPct val="70000"/>
              </a:lnSpc>
              <a:spcBef>
                <a:spcPts val="562"/>
              </a:spcBef>
              <a:spcAft>
                <a:spcPts val="0"/>
              </a:spcAft>
              <a:buClr>
                <a:schemeClr val="dk1"/>
              </a:buClr>
              <a:buSzPct val="100000"/>
              <a:buFont typeface="Noto Sans Symbols"/>
              <a:buChar char="➢"/>
              <a:defRPr/>
            </a:pPr>
            <a:r>
              <a:rPr lang="en-US" sz="2800" b="1" u="sng" dirty="0"/>
              <a:t>Take out</a:t>
            </a:r>
            <a:r>
              <a:rPr lang="en-US" sz="2800" b="1" u="sng" dirty="0">
                <a:solidFill>
                  <a:schemeClr val="dk1"/>
                </a:solidFill>
                <a:ea typeface="Calibri"/>
                <a:cs typeface="Calibri"/>
                <a:sym typeface="Calibri"/>
              </a:rPr>
              <a:t>:</a:t>
            </a:r>
            <a:r>
              <a:rPr lang="en-US" sz="2800" b="1" dirty="0">
                <a:solidFill>
                  <a:schemeClr val="dk1"/>
                </a:solidFill>
                <a:ea typeface="Calibri"/>
                <a:cs typeface="Calibri"/>
                <a:sym typeface="Calibri"/>
              </a:rPr>
              <a:t> </a:t>
            </a:r>
          </a:p>
          <a:p>
            <a:pPr marL="339316" indent="-339316" eaLnBrk="1" fontAlgn="auto" hangingPunct="1">
              <a:lnSpc>
                <a:spcPct val="70000"/>
              </a:lnSpc>
              <a:spcBef>
                <a:spcPts val="562"/>
              </a:spcBef>
              <a:spcAft>
                <a:spcPts val="0"/>
              </a:spcAft>
              <a:buClr>
                <a:schemeClr val="dk1"/>
              </a:buClr>
              <a:buSzPct val="100000"/>
              <a:buFont typeface="Noto Sans Symbols"/>
              <a:buChar char="➢"/>
              <a:defRPr/>
            </a:pPr>
            <a:r>
              <a:rPr lang="en-US" sz="2800" b="1" dirty="0"/>
              <a:t>Notes, notes, notes</a:t>
            </a:r>
          </a:p>
          <a:p>
            <a:pPr marL="0" indent="0" eaLnBrk="1" fontAlgn="auto" hangingPunct="1">
              <a:lnSpc>
                <a:spcPct val="70000"/>
              </a:lnSpc>
              <a:spcBef>
                <a:spcPts val="562"/>
              </a:spcBef>
              <a:spcAft>
                <a:spcPts val="0"/>
              </a:spcAft>
              <a:buFont typeface="Arial" pitchFamily="34" charset="0"/>
              <a:buNone/>
              <a:defRPr/>
            </a:pPr>
            <a:endParaRPr sz="2800" b="1" dirty="0"/>
          </a:p>
          <a:p>
            <a:pPr marL="339316" indent="-339316" eaLnBrk="1" fontAlgn="auto" hangingPunct="1">
              <a:lnSpc>
                <a:spcPct val="70000"/>
              </a:lnSpc>
              <a:spcBef>
                <a:spcPts val="562"/>
              </a:spcBef>
              <a:spcAft>
                <a:spcPts val="0"/>
              </a:spcAft>
              <a:buClr>
                <a:schemeClr val="dk1"/>
              </a:buClr>
              <a:buSzPct val="100000"/>
              <a:buFont typeface="Noto Sans Symbols"/>
              <a:buChar char="➢"/>
              <a:defRPr/>
            </a:pPr>
            <a:r>
              <a:rPr lang="en-US" sz="2800" b="1" u="sng" dirty="0">
                <a:solidFill>
                  <a:schemeClr val="dk1"/>
                </a:solidFill>
                <a:ea typeface="Calibri"/>
                <a:cs typeface="Calibri"/>
                <a:sym typeface="Calibri"/>
              </a:rPr>
              <a:t>Today’s Learning Objectives</a:t>
            </a:r>
            <a:r>
              <a:rPr lang="en-US" sz="2800" b="1" u="sng" dirty="0" smtClean="0">
                <a:solidFill>
                  <a:schemeClr val="dk1"/>
                </a:solidFill>
                <a:ea typeface="Calibri"/>
                <a:cs typeface="Calibri"/>
                <a:sym typeface="Calibri"/>
              </a:rPr>
              <a:t>:</a:t>
            </a:r>
          </a:p>
          <a:p>
            <a:pPr>
              <a:defRPr/>
            </a:pPr>
            <a:r>
              <a:rPr lang="en-US" sz="1800" dirty="0" smtClean="0"/>
              <a:t>Describe the role of situational and dispositional factors in explaining behavior.</a:t>
            </a:r>
          </a:p>
          <a:p>
            <a:pPr>
              <a:defRPr/>
            </a:pPr>
            <a:r>
              <a:rPr lang="en-US" sz="1800" dirty="0" smtClean="0"/>
              <a:t>Discuss two errors in attributions</a:t>
            </a:r>
          </a:p>
          <a:p>
            <a:pPr>
              <a:defRPr/>
            </a:pPr>
            <a:r>
              <a:rPr lang="en-US" sz="1800" dirty="0" smtClean="0"/>
              <a:t>Evaluate social identity theory, making reference to relevant studies.</a:t>
            </a:r>
          </a:p>
          <a:p>
            <a:pPr>
              <a:defRPr/>
            </a:pPr>
            <a:r>
              <a:rPr lang="en-US" sz="1800" dirty="0" smtClean="0"/>
              <a:t>Explain the formation of stereotypes and their effects on behavior</a:t>
            </a:r>
          </a:p>
          <a:p>
            <a:pPr marL="514350" indent="-514350">
              <a:buFont typeface="+mj-lt"/>
              <a:buAutoNum type="arabicPeriod" startAt="9"/>
              <a:defRPr/>
            </a:pPr>
            <a:endParaRPr lang="en-US" sz="2000" dirty="0" smtClean="0"/>
          </a:p>
          <a:p>
            <a:pPr marL="514350" indent="-514350" eaLnBrk="1" fontAlgn="auto" hangingPunct="1">
              <a:lnSpc>
                <a:spcPct val="70000"/>
              </a:lnSpc>
              <a:spcBef>
                <a:spcPts val="562"/>
              </a:spcBef>
              <a:spcAft>
                <a:spcPts val="0"/>
              </a:spcAft>
              <a:buClr>
                <a:schemeClr val="dk1"/>
              </a:buClr>
              <a:buSzPct val="100000"/>
              <a:buFont typeface="+mj-lt"/>
              <a:buAutoNum type="arabicPeriod" startAt="9"/>
              <a:defRPr/>
            </a:pPr>
            <a:endParaRPr lang="en-US" sz="2000" b="1" u="sng" dirty="0">
              <a:solidFill>
                <a:schemeClr val="dk1"/>
              </a:solidFill>
              <a:ea typeface="Calibri"/>
              <a:cs typeface="Calibri"/>
              <a:sym typeface="Calibri"/>
            </a:endParaRPr>
          </a:p>
          <a:p>
            <a:pPr marL="276810" indent="-272346" eaLnBrk="1" fontAlgn="auto" hangingPunct="1">
              <a:lnSpc>
                <a:spcPct val="70000"/>
              </a:lnSpc>
              <a:spcBef>
                <a:spcPts val="492"/>
              </a:spcBef>
              <a:spcAft>
                <a:spcPts val="0"/>
              </a:spcAft>
              <a:buClr>
                <a:schemeClr val="dk1"/>
              </a:buClr>
              <a:buSzPct val="100000"/>
              <a:buFont typeface="Arial" pitchFamily="34" charset="0"/>
              <a:buNone/>
              <a:defRPr/>
            </a:pPr>
            <a:endParaRPr sz="2500" dirty="0">
              <a:solidFill>
                <a:schemeClr val="dk1"/>
              </a:solidFill>
              <a:ea typeface="Calibri"/>
              <a:cs typeface="Calibri"/>
              <a:sym typeface="Calibri"/>
            </a:endParaRPr>
          </a:p>
        </p:txBody>
      </p:sp>
      <p:sp>
        <p:nvSpPr>
          <p:cNvPr id="119" name="Shape 119"/>
          <p:cNvSpPr txBox="1">
            <a:spLocks noGrp="1"/>
          </p:cNvSpPr>
          <p:nvPr>
            <p:ph type="body" idx="4294967295"/>
          </p:nvPr>
        </p:nvSpPr>
        <p:spPr>
          <a:xfrm>
            <a:off x="4645025" y="1219200"/>
            <a:ext cx="4498975" cy="4602163"/>
          </a:xfrm>
        </p:spPr>
        <p:txBody>
          <a:bodyPr lIns="91421" tIns="45702" rIns="91421" bIns="45702" rtlCol="0">
            <a:noAutofit/>
          </a:bodyPr>
          <a:lstStyle/>
          <a:p>
            <a:pPr marL="53576" indent="0" eaLnBrk="1" fontAlgn="auto" hangingPunct="1">
              <a:spcBef>
                <a:spcPts val="0"/>
              </a:spcBef>
              <a:spcAft>
                <a:spcPts val="0"/>
              </a:spcAft>
              <a:buClr>
                <a:schemeClr val="dk1"/>
              </a:buClr>
              <a:buSzPct val="25000"/>
              <a:buFont typeface="Arial" pitchFamily="34" charset="0"/>
              <a:buNone/>
              <a:defRPr/>
            </a:pPr>
            <a:r>
              <a:rPr lang="en-US" b="1" u="sng" dirty="0">
                <a:solidFill>
                  <a:schemeClr val="dk1"/>
                </a:solidFill>
                <a:ea typeface="Calibri"/>
                <a:cs typeface="Calibri"/>
                <a:sym typeface="Calibri"/>
              </a:rPr>
              <a:t>Today’s Agenda:</a:t>
            </a:r>
          </a:p>
          <a:p>
            <a:pPr marL="517903" indent="-464327" eaLnBrk="1" fontAlgn="auto" hangingPunct="1">
              <a:spcBef>
                <a:spcPts val="562"/>
              </a:spcBef>
              <a:spcAft>
                <a:spcPts val="0"/>
              </a:spcAft>
              <a:buClr>
                <a:schemeClr val="dk1"/>
              </a:buClr>
              <a:buSzPct val="100000"/>
              <a:buFont typeface="Noto Sans Symbols"/>
              <a:buChar char="➢"/>
              <a:defRPr/>
            </a:pPr>
            <a:r>
              <a:rPr lang="en-US" sz="2800" dirty="0" smtClean="0"/>
              <a:t>Socio-Cultural Level of Analysis</a:t>
            </a:r>
          </a:p>
          <a:p>
            <a:pPr marL="929383" lvl="1" indent="-464327">
              <a:spcBef>
                <a:spcPts val="562"/>
              </a:spcBef>
              <a:buClr>
                <a:schemeClr val="dk1"/>
              </a:buClr>
              <a:buSzPct val="100000"/>
              <a:buFont typeface="Noto Sans Symbols"/>
              <a:buChar char="➢"/>
              <a:defRPr/>
            </a:pPr>
            <a:r>
              <a:rPr lang="en-US" sz="2800" dirty="0" smtClean="0"/>
              <a:t>The “Self”</a:t>
            </a:r>
          </a:p>
          <a:p>
            <a:pPr marL="1295143" lvl="2" indent="-464327">
              <a:spcBef>
                <a:spcPts val="562"/>
              </a:spcBef>
              <a:buClr>
                <a:schemeClr val="dk1"/>
              </a:buClr>
              <a:buSzPct val="100000"/>
              <a:buFont typeface="Noto Sans Symbols"/>
              <a:buChar char="➢"/>
              <a:defRPr/>
            </a:pPr>
            <a:endParaRPr lang="en-US" sz="2600" dirty="0" smtClean="0"/>
          </a:p>
          <a:p>
            <a:pPr marL="929383" lvl="1" indent="-464327">
              <a:spcBef>
                <a:spcPts val="562"/>
              </a:spcBef>
              <a:buClr>
                <a:schemeClr val="dk1"/>
              </a:buClr>
              <a:buSzPct val="100000"/>
              <a:buFont typeface="Noto Sans Symbols"/>
              <a:buChar char="➢"/>
              <a:defRPr/>
            </a:pPr>
            <a:endParaRPr lang="en-US" sz="1800" dirty="0" smtClean="0"/>
          </a:p>
          <a:p>
            <a:pPr marL="517903" indent="-464327" eaLnBrk="1" fontAlgn="auto" hangingPunct="1">
              <a:spcBef>
                <a:spcPts val="562"/>
              </a:spcBef>
              <a:spcAft>
                <a:spcPts val="0"/>
              </a:spcAft>
              <a:buClr>
                <a:schemeClr val="dk1"/>
              </a:buClr>
              <a:buSzPct val="100000"/>
              <a:buFont typeface="Arial" pitchFamily="34" charset="0"/>
              <a:buNone/>
              <a:defRPr/>
            </a:pPr>
            <a:endParaRPr sz="2800" dirty="0">
              <a:solidFill>
                <a:schemeClr val="dk1"/>
              </a:solidFill>
              <a:ea typeface="Calibri"/>
              <a:cs typeface="Calibri"/>
              <a:sym typeface="Calibri"/>
            </a:endParaRPr>
          </a:p>
          <a:p>
            <a:pPr marL="53576" indent="0" eaLnBrk="1" fontAlgn="auto" hangingPunct="1">
              <a:spcBef>
                <a:spcPts val="562"/>
              </a:spcBef>
              <a:spcAft>
                <a:spcPts val="0"/>
              </a:spcAft>
              <a:buClr>
                <a:schemeClr val="dk1"/>
              </a:buClr>
              <a:buSzPct val="100000"/>
              <a:buFont typeface="Arial" pitchFamily="34" charset="0"/>
              <a:buNone/>
              <a:defRPr/>
            </a:pPr>
            <a:r>
              <a:rPr lang="en-US" sz="2800" b="1" u="sng" dirty="0" smtClean="0">
                <a:solidFill>
                  <a:schemeClr val="dk1"/>
                </a:solidFill>
                <a:ea typeface="Calibri"/>
                <a:cs typeface="Calibri"/>
                <a:sym typeface="Calibri"/>
              </a:rPr>
              <a:t>HW</a:t>
            </a:r>
            <a:r>
              <a:rPr lang="en-US" sz="2800" b="1" u="sng" dirty="0">
                <a:solidFill>
                  <a:schemeClr val="dk1"/>
                </a:solidFill>
                <a:ea typeface="Calibri"/>
                <a:cs typeface="Calibri"/>
                <a:sym typeface="Calibri"/>
              </a:rPr>
              <a:t>:</a:t>
            </a:r>
            <a:r>
              <a:rPr lang="en-US" sz="2800" dirty="0">
                <a:solidFill>
                  <a:schemeClr val="dk1"/>
                </a:solidFill>
                <a:ea typeface="Calibri"/>
                <a:cs typeface="Calibri"/>
                <a:sym typeface="Calibri"/>
              </a:rPr>
              <a:t> </a:t>
            </a:r>
            <a:endParaRPr lang="en-US" sz="2600" dirty="0" smtClean="0">
              <a:solidFill>
                <a:schemeClr val="dk1"/>
              </a:solidFill>
              <a:ea typeface="Calibri"/>
              <a:cs typeface="Calibri"/>
              <a:sym typeface="Calibri"/>
            </a:endParaRPr>
          </a:p>
          <a:p>
            <a:pPr marL="517903" indent="-464327" eaLnBrk="1" fontAlgn="auto" hangingPunct="1">
              <a:spcBef>
                <a:spcPts val="562"/>
              </a:spcBef>
              <a:spcAft>
                <a:spcPts val="0"/>
              </a:spcAft>
              <a:buClr>
                <a:schemeClr val="dk1"/>
              </a:buClr>
              <a:buSzPct val="100000"/>
              <a:buFont typeface="Noto Sans Symbols"/>
              <a:buChar char="➢"/>
              <a:defRPr/>
            </a:pPr>
            <a:r>
              <a:rPr lang="en-US" sz="2800" dirty="0" smtClean="0">
                <a:solidFill>
                  <a:schemeClr val="dk1"/>
                </a:solidFill>
                <a:ea typeface="Calibri"/>
                <a:cs typeface="Calibri"/>
                <a:sym typeface="Calibri"/>
              </a:rPr>
              <a:t>Actively Learn Article</a:t>
            </a:r>
          </a:p>
          <a:p>
            <a:pPr marL="517903" indent="-464327" eaLnBrk="1" fontAlgn="auto" hangingPunct="1">
              <a:spcBef>
                <a:spcPts val="562"/>
              </a:spcBef>
              <a:spcAft>
                <a:spcPts val="0"/>
              </a:spcAft>
              <a:buClr>
                <a:schemeClr val="dk1"/>
              </a:buClr>
              <a:buSzPct val="100000"/>
              <a:buFont typeface="Noto Sans Symbols"/>
              <a:buChar char="➢"/>
              <a:defRPr/>
            </a:pPr>
            <a:r>
              <a:rPr lang="en-US" sz="2800" dirty="0" smtClean="0">
                <a:solidFill>
                  <a:schemeClr val="dk1"/>
                </a:solidFill>
                <a:ea typeface="Calibri"/>
                <a:cs typeface="Calibri"/>
                <a:sym typeface="Calibri"/>
              </a:rPr>
              <a:t>CRA </a:t>
            </a:r>
            <a:r>
              <a:rPr lang="en-US" sz="2800" dirty="0" smtClean="0">
                <a:solidFill>
                  <a:schemeClr val="dk1"/>
                </a:solidFill>
                <a:ea typeface="Calibri"/>
                <a:cs typeface="Calibri"/>
                <a:sym typeface="Calibri"/>
              </a:rPr>
              <a:t>rest of </a:t>
            </a:r>
            <a:r>
              <a:rPr lang="en-US" sz="2800" dirty="0" smtClean="0">
                <a:solidFill>
                  <a:schemeClr val="dk1"/>
                </a:solidFill>
                <a:ea typeface="Calibri"/>
                <a:cs typeface="Calibri"/>
                <a:sym typeface="Calibri"/>
              </a:rPr>
              <a:t>4.4</a:t>
            </a:r>
            <a:endParaRPr lang="en-US" sz="2800" dirty="0">
              <a:solidFill>
                <a:schemeClr val="dk1"/>
              </a:solidFill>
              <a:ea typeface="Calibri"/>
              <a:cs typeface="Calibri"/>
              <a:sym typeface="Calibri"/>
            </a:endParaRPr>
          </a:p>
        </p:txBody>
      </p:sp>
    </p:spTree>
    <p:extLst>
      <p:ext uri="{BB962C8B-B14F-4D97-AF65-F5344CB8AC3E}">
        <p14:creationId xmlns:p14="http://schemas.microsoft.com/office/powerpoint/2010/main" val="221251650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r>
              <a:rPr lang="en-US" sz="4000" dirty="0" smtClean="0"/>
              <a:t>How does this relate back to the concept of “Self?”</a:t>
            </a:r>
            <a:endParaRPr lang="en-US" sz="3600" dirty="0"/>
          </a:p>
        </p:txBody>
      </p:sp>
      <p:sp>
        <p:nvSpPr>
          <p:cNvPr id="3" name="Title 2"/>
          <p:cNvSpPr>
            <a:spLocks noGrp="1"/>
          </p:cNvSpPr>
          <p:nvPr>
            <p:ph type="title"/>
          </p:nvPr>
        </p:nvSpPr>
        <p:spPr/>
        <p:txBody>
          <a:bodyPr/>
          <a:lstStyle/>
          <a:p>
            <a:r>
              <a:rPr lang="en-US" sz="4400" dirty="0" smtClean="0"/>
              <a:t>4.  </a:t>
            </a:r>
            <a:r>
              <a:rPr lang="en-US" sz="4400" dirty="0" smtClean="0"/>
              <a:t>People’s</a:t>
            </a:r>
            <a:r>
              <a:rPr lang="en-US" sz="4400" i="1" dirty="0" smtClean="0"/>
              <a:t> </a:t>
            </a:r>
            <a:r>
              <a:rPr lang="en-US" sz="4400" dirty="0"/>
              <a:t>views of the world are resistant to change</a:t>
            </a:r>
          </a:p>
        </p:txBody>
      </p:sp>
      <p:sp>
        <p:nvSpPr>
          <p:cNvPr id="4" name="Rectangle 3"/>
          <p:cNvSpPr/>
          <p:nvPr/>
        </p:nvSpPr>
        <p:spPr>
          <a:xfrm>
            <a:off x="381000" y="3886200"/>
            <a:ext cx="8610600" cy="646331"/>
          </a:xfrm>
          <a:prstGeom prst="rect">
            <a:avLst/>
          </a:prstGeom>
        </p:spPr>
        <p:txBody>
          <a:bodyPr wrap="square">
            <a:spAutoFit/>
          </a:bodyPr>
          <a:lstStyle/>
          <a:p>
            <a:r>
              <a:rPr lang="en-US" dirty="0">
                <a:hlinkClick r:id="rId2"/>
              </a:rPr>
              <a:t>https://</a:t>
            </a:r>
            <a:r>
              <a:rPr lang="en-US" dirty="0" smtClean="0">
                <a:hlinkClick r:id="rId2"/>
              </a:rPr>
              <a:t>www.ted.com/talks/dan_gilbert_you_are_always_changing#t-286612</a:t>
            </a:r>
            <a:endParaRPr lang="en-US" dirty="0" smtClean="0"/>
          </a:p>
          <a:p>
            <a:endParaRPr lang="en-US" dirty="0"/>
          </a:p>
        </p:txBody>
      </p:sp>
      <p:sp>
        <p:nvSpPr>
          <p:cNvPr id="5" name="Rectangle 4"/>
          <p:cNvSpPr/>
          <p:nvPr/>
        </p:nvSpPr>
        <p:spPr>
          <a:xfrm>
            <a:off x="381000" y="4724400"/>
            <a:ext cx="8382000" cy="646331"/>
          </a:xfrm>
          <a:prstGeom prst="rect">
            <a:avLst/>
          </a:prstGeom>
        </p:spPr>
        <p:txBody>
          <a:bodyPr wrap="square">
            <a:spAutoFit/>
          </a:bodyPr>
          <a:lstStyle/>
          <a:p>
            <a:r>
              <a:rPr lang="en-US" dirty="0">
                <a:hlinkClick r:id="rId3"/>
              </a:rPr>
              <a:t>https</a:t>
            </a:r>
            <a:r>
              <a:rPr lang="en-US">
                <a:hlinkClick r:id="rId3"/>
              </a:rPr>
              <a:t>://</a:t>
            </a:r>
            <a:r>
              <a:rPr lang="en-US" smtClean="0">
                <a:hlinkClick r:id="rId3"/>
              </a:rPr>
              <a:t>www.youtube.com/watch?v=XNbaR54Gpj4</a:t>
            </a:r>
            <a:endParaRPr lang="en-US" smtClean="0"/>
          </a:p>
          <a:p>
            <a:endParaRPr lang="en-US" dirty="0"/>
          </a:p>
        </p:txBody>
      </p:sp>
    </p:spTree>
    <p:extLst>
      <p:ext uri="{BB962C8B-B14F-4D97-AF65-F5344CB8AC3E}">
        <p14:creationId xmlns:p14="http://schemas.microsoft.com/office/powerpoint/2010/main" val="29365135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bldLvl="2"/>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2248347"/>
            <a:ext cx="9143999" cy="3877815"/>
          </a:xfrm>
        </p:spPr>
        <p:txBody>
          <a:bodyPr>
            <a:noAutofit/>
          </a:bodyPr>
          <a:lstStyle/>
          <a:p>
            <a:pPr marL="0" indent="0">
              <a:buNone/>
            </a:pPr>
            <a:r>
              <a:rPr lang="en-US" sz="4000" dirty="0" smtClean="0"/>
              <a:t>1. Human Beings are social animals</a:t>
            </a:r>
          </a:p>
          <a:p>
            <a:pPr marL="0" indent="0">
              <a:buNone/>
            </a:pPr>
            <a:r>
              <a:rPr lang="en-US" sz="4000" dirty="0" smtClean="0"/>
              <a:t>2. Culture influences behavior.</a:t>
            </a:r>
          </a:p>
          <a:p>
            <a:pPr marL="0" indent="0">
              <a:buNone/>
            </a:pPr>
            <a:r>
              <a:rPr lang="en-US" sz="4000" dirty="0" smtClean="0">
                <a:solidFill>
                  <a:srgbClr val="FF0000"/>
                </a:solidFill>
              </a:rPr>
              <a:t>3. Humans have a </a:t>
            </a:r>
            <a:r>
              <a:rPr lang="en-US" sz="4000" i="1" dirty="0" smtClean="0">
                <a:solidFill>
                  <a:srgbClr val="FF0000"/>
                </a:solidFill>
              </a:rPr>
              <a:t>social self</a:t>
            </a:r>
          </a:p>
          <a:p>
            <a:pPr marL="0" indent="0">
              <a:buNone/>
            </a:pPr>
            <a:r>
              <a:rPr lang="en-US" sz="4000" dirty="0" smtClean="0"/>
              <a:t>4. Peoples</a:t>
            </a:r>
            <a:r>
              <a:rPr lang="en-US" sz="4000" i="1" dirty="0" smtClean="0"/>
              <a:t> </a:t>
            </a:r>
            <a:r>
              <a:rPr lang="en-US" sz="4000" dirty="0" smtClean="0"/>
              <a:t>views of the world are resistant to change </a:t>
            </a:r>
            <a:endParaRPr lang="en-US" sz="4000" dirty="0"/>
          </a:p>
        </p:txBody>
      </p:sp>
      <p:sp>
        <p:nvSpPr>
          <p:cNvPr id="3" name="Title 2"/>
          <p:cNvSpPr>
            <a:spLocks noGrp="1"/>
          </p:cNvSpPr>
          <p:nvPr>
            <p:ph type="title"/>
          </p:nvPr>
        </p:nvSpPr>
        <p:spPr/>
        <p:txBody>
          <a:bodyPr/>
          <a:lstStyle/>
          <a:p>
            <a:r>
              <a:rPr lang="en-US" sz="3600" dirty="0" smtClean="0"/>
              <a:t>4 Principles that define sociocultural levels of analysis—evident today?</a:t>
            </a:r>
            <a:endParaRPr lang="en-US" sz="3600" dirty="0"/>
          </a:p>
        </p:txBody>
      </p:sp>
    </p:spTree>
    <p:extLst>
      <p:ext uri="{BB962C8B-B14F-4D97-AF65-F5344CB8AC3E}">
        <p14:creationId xmlns:p14="http://schemas.microsoft.com/office/powerpoint/2010/main" val="34525931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Effect transition="in" filter="fade">
                                      <p:cBhvr>
                                        <p:cTn id="21" dur="1000"/>
                                        <p:tgtEl>
                                          <p:spTgt spid="2">
                                            <p:txEl>
                                              <p:pRg st="2" end="2"/>
                                            </p:txEl>
                                          </p:spTgt>
                                        </p:tgtEl>
                                      </p:cBhvr>
                                    </p:animEffect>
                                    <p:anim calcmode="lin" valueType="num">
                                      <p:cBhvr>
                                        <p:cTn id="22"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2">
                                            <p:txEl>
                                              <p:pRg st="3" end="3"/>
                                            </p:txEl>
                                          </p:spTgt>
                                        </p:tgtEl>
                                        <p:attrNameLst>
                                          <p:attrName>style.visibility</p:attrName>
                                        </p:attrNameLst>
                                      </p:cBhvr>
                                      <p:to>
                                        <p:strVal val="visible"/>
                                      </p:to>
                                    </p:set>
                                    <p:animEffect transition="in" filter="fade">
                                      <p:cBhvr>
                                        <p:cTn id="28" dur="1000"/>
                                        <p:tgtEl>
                                          <p:spTgt spid="2">
                                            <p:txEl>
                                              <p:pRg st="3" end="3"/>
                                            </p:txEl>
                                          </p:spTgt>
                                        </p:tgtEl>
                                      </p:cBhvr>
                                    </p:animEffect>
                                    <p:anim calcmode="lin" valueType="num">
                                      <p:cBhvr>
                                        <p:cTn id="29"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2248347"/>
            <a:ext cx="9143999" cy="3877815"/>
          </a:xfrm>
        </p:spPr>
        <p:txBody>
          <a:bodyPr>
            <a:noAutofit/>
          </a:bodyPr>
          <a:lstStyle/>
          <a:p>
            <a:pPr marL="742950" indent="-742950">
              <a:buAutoNum type="arabicPeriod"/>
            </a:pPr>
            <a:r>
              <a:rPr lang="en-US" sz="4000" dirty="0" smtClean="0"/>
              <a:t>Those of you that were not present on Friday:  Quiz</a:t>
            </a:r>
          </a:p>
          <a:p>
            <a:pPr marL="742950" indent="-742950">
              <a:buAutoNum type="arabicPeriod"/>
            </a:pPr>
            <a:r>
              <a:rPr lang="en-US" sz="4000" dirty="0" smtClean="0"/>
              <a:t>Then, (&amp; those that were here…) </a:t>
            </a:r>
            <a:r>
              <a:rPr lang="en-US" sz="4000" dirty="0" smtClean="0"/>
              <a:t>Reading </a:t>
            </a:r>
            <a:r>
              <a:rPr lang="en-US" sz="4000" dirty="0" smtClean="0"/>
              <a:t>on Actively Learn</a:t>
            </a:r>
          </a:p>
          <a:p>
            <a:pPr marL="742950" indent="-742950">
              <a:buAutoNum type="arabicPeriod"/>
            </a:pPr>
            <a:endParaRPr lang="en-US" sz="4000" dirty="0"/>
          </a:p>
        </p:txBody>
      </p:sp>
      <p:sp>
        <p:nvSpPr>
          <p:cNvPr id="3" name="Title 2"/>
          <p:cNvSpPr>
            <a:spLocks noGrp="1"/>
          </p:cNvSpPr>
          <p:nvPr>
            <p:ph type="title"/>
          </p:nvPr>
        </p:nvSpPr>
        <p:spPr/>
        <p:txBody>
          <a:bodyPr/>
          <a:lstStyle/>
          <a:p>
            <a:r>
              <a:rPr lang="en-US" sz="3600" dirty="0" smtClean="0"/>
              <a:t>What is the concept of “Self?”</a:t>
            </a:r>
            <a:endParaRPr lang="en-US" sz="3600" dirty="0"/>
          </a:p>
        </p:txBody>
      </p:sp>
      <p:sp>
        <p:nvSpPr>
          <p:cNvPr id="4" name="Rectangle 3"/>
          <p:cNvSpPr/>
          <p:nvPr/>
        </p:nvSpPr>
        <p:spPr>
          <a:xfrm>
            <a:off x="0" y="5181600"/>
            <a:ext cx="9119647" cy="1569660"/>
          </a:xfrm>
          <a:prstGeom prst="rect">
            <a:avLst/>
          </a:prstGeom>
        </p:spPr>
        <p:txBody>
          <a:bodyPr wrap="square">
            <a:spAutoFit/>
          </a:bodyPr>
          <a:lstStyle/>
          <a:p>
            <a:r>
              <a:rPr lang="en-US" sz="3200" dirty="0"/>
              <a:t>Trying to define yourself is like trying to bite your own teeth. </a:t>
            </a:r>
          </a:p>
          <a:p>
            <a:r>
              <a:rPr lang="en-US" sz="3200" dirty="0"/>
              <a:t>					–Alan Watts</a:t>
            </a:r>
            <a:endParaRPr lang="en-US" sz="3200" dirty="0"/>
          </a:p>
        </p:txBody>
      </p:sp>
    </p:spTree>
    <p:extLst>
      <p:ext uri="{BB962C8B-B14F-4D97-AF65-F5344CB8AC3E}">
        <p14:creationId xmlns:p14="http://schemas.microsoft.com/office/powerpoint/2010/main" val="24438201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2057400"/>
            <a:ext cx="9143999" cy="3877815"/>
          </a:xfrm>
        </p:spPr>
        <p:txBody>
          <a:bodyPr>
            <a:noAutofit/>
          </a:bodyPr>
          <a:lstStyle/>
          <a:p>
            <a:pPr marL="0" indent="0" fontAlgn="base">
              <a:buNone/>
            </a:pPr>
            <a:r>
              <a:rPr lang="en-US" sz="2800" dirty="0"/>
              <a:t>We suffer from a hallucination, from a false and distorted sensation of our own existence as living organisms. Most of us have the sensation that “I myself” is a separate center of feeling and action, living inside and bounded by the physical body — a center which “confronts” an “external” world of people and things, making contact through the senses with a universe both alien and strange. Everyday figures of speech reflect this illusion. “I came into this world.” “You must </a:t>
            </a:r>
            <a:r>
              <a:rPr lang="en-US" sz="2800" i="1" dirty="0"/>
              <a:t>face</a:t>
            </a:r>
            <a:r>
              <a:rPr lang="en-US" sz="2800" dirty="0"/>
              <a:t> reality.” “The conquest of nature</a:t>
            </a:r>
            <a:r>
              <a:rPr lang="en-US" sz="2800" dirty="0" smtClean="0"/>
              <a:t>.”</a:t>
            </a:r>
            <a:endParaRPr lang="en-US" sz="2800" dirty="0"/>
          </a:p>
        </p:txBody>
      </p:sp>
      <p:sp>
        <p:nvSpPr>
          <p:cNvPr id="3" name="Title 2"/>
          <p:cNvSpPr>
            <a:spLocks noGrp="1"/>
          </p:cNvSpPr>
          <p:nvPr>
            <p:ph type="title"/>
          </p:nvPr>
        </p:nvSpPr>
        <p:spPr/>
        <p:txBody>
          <a:bodyPr/>
          <a:lstStyle/>
          <a:p>
            <a:r>
              <a:rPr lang="en-US" sz="3600" dirty="0" smtClean="0"/>
              <a:t>What is the concept of “Self?”</a:t>
            </a:r>
            <a:endParaRPr lang="en-US" sz="3600" dirty="0"/>
          </a:p>
        </p:txBody>
      </p:sp>
    </p:spTree>
    <p:extLst>
      <p:ext uri="{BB962C8B-B14F-4D97-AF65-F5344CB8AC3E}">
        <p14:creationId xmlns:p14="http://schemas.microsoft.com/office/powerpoint/2010/main" val="41077744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 y="1981200"/>
            <a:ext cx="9143999" cy="4876800"/>
          </a:xfrm>
        </p:spPr>
        <p:txBody>
          <a:bodyPr>
            <a:noAutofit/>
          </a:bodyPr>
          <a:lstStyle/>
          <a:p>
            <a:pPr fontAlgn="base"/>
            <a:r>
              <a:rPr lang="en-US" sz="2600" dirty="0" smtClean="0"/>
              <a:t>This feeling of being lonely and very temporary visitors in the universe is in flat contradiction to everything known about man (and all other living organisms) in the sciences. We do not “come into” this world; we come </a:t>
            </a:r>
            <a:r>
              <a:rPr lang="en-US" sz="2600" i="1" dirty="0" smtClean="0"/>
              <a:t>out</a:t>
            </a:r>
            <a:r>
              <a:rPr lang="en-US" sz="2600" dirty="0" smtClean="0"/>
              <a:t> of it, as leaves from a tree. As the ocean “waves,” the universe “peoples.” Every individual is an expression of the whole realm of nature, a unique action of the total universe. This fact is rarely, if ever, experienced by most individuals. Even those who know it to be true in theory do not sense or feel it, but continue to be aware of themselves as isolated “egos” inside bags of skin.</a:t>
            </a:r>
            <a:endParaRPr lang="en-US" sz="2600" dirty="0"/>
          </a:p>
        </p:txBody>
      </p:sp>
      <p:sp>
        <p:nvSpPr>
          <p:cNvPr id="3" name="Title 2"/>
          <p:cNvSpPr>
            <a:spLocks noGrp="1"/>
          </p:cNvSpPr>
          <p:nvPr>
            <p:ph type="title"/>
          </p:nvPr>
        </p:nvSpPr>
        <p:spPr/>
        <p:txBody>
          <a:bodyPr/>
          <a:lstStyle/>
          <a:p>
            <a:r>
              <a:rPr lang="en-US" sz="3600" dirty="0" smtClean="0"/>
              <a:t>What is the concept of “Self?”</a:t>
            </a:r>
            <a:endParaRPr lang="en-US" sz="3600" dirty="0"/>
          </a:p>
        </p:txBody>
      </p:sp>
    </p:spTree>
    <p:extLst>
      <p:ext uri="{BB962C8B-B14F-4D97-AF65-F5344CB8AC3E}">
        <p14:creationId xmlns:p14="http://schemas.microsoft.com/office/powerpoint/2010/main" val="26136957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r>
              <a:rPr lang="en-US" sz="3200" dirty="0" smtClean="0"/>
              <a:t>The social self is said to be a collective or social identity.</a:t>
            </a:r>
          </a:p>
          <a:p>
            <a:pPr lvl="1"/>
            <a:r>
              <a:rPr lang="en-US" sz="2800" dirty="0" smtClean="0"/>
              <a:t>Example: Death of Prince, David Bowie, Carrie Fisher, etc. people mourn as if they were close friends or relatives.</a:t>
            </a:r>
          </a:p>
          <a:p>
            <a:pPr lvl="1"/>
            <a:r>
              <a:rPr lang="en-US" sz="2800" dirty="0" smtClean="0"/>
              <a:t>Seahawks winning the Super Bowl:  many “we won” statements from fans…as if they contributed to the accomplishment.</a:t>
            </a:r>
            <a:endParaRPr lang="en-US" sz="2800" dirty="0"/>
          </a:p>
        </p:txBody>
      </p:sp>
      <p:sp>
        <p:nvSpPr>
          <p:cNvPr id="3" name="Title 2"/>
          <p:cNvSpPr>
            <a:spLocks noGrp="1"/>
          </p:cNvSpPr>
          <p:nvPr>
            <p:ph type="title"/>
          </p:nvPr>
        </p:nvSpPr>
        <p:spPr/>
        <p:txBody>
          <a:bodyPr/>
          <a:lstStyle/>
          <a:p>
            <a:r>
              <a:rPr lang="en-US" dirty="0" smtClean="0"/>
              <a:t>3.  Humans </a:t>
            </a:r>
            <a:r>
              <a:rPr lang="en-US" dirty="0"/>
              <a:t>have a </a:t>
            </a:r>
            <a:r>
              <a:rPr lang="en-US" i="1" dirty="0"/>
              <a:t>social </a:t>
            </a:r>
            <a:r>
              <a:rPr lang="en-US" i="1" dirty="0" smtClean="0"/>
              <a:t>self</a:t>
            </a:r>
            <a:endParaRPr lang="en-US" dirty="0"/>
          </a:p>
        </p:txBody>
      </p:sp>
    </p:spTree>
    <p:extLst>
      <p:ext uri="{BB962C8B-B14F-4D97-AF65-F5344CB8AC3E}">
        <p14:creationId xmlns:p14="http://schemas.microsoft.com/office/powerpoint/2010/main" val="28156172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Effect transition="in" filter="fade">
                                      <p:cBhvr>
                                        <p:cTn id="21" dur="1000"/>
                                        <p:tgtEl>
                                          <p:spTgt spid="2">
                                            <p:txEl>
                                              <p:pRg st="2" end="2"/>
                                            </p:txEl>
                                          </p:spTgt>
                                        </p:tgtEl>
                                      </p:cBhvr>
                                    </p:animEffect>
                                    <p:anim calcmode="lin" valueType="num">
                                      <p:cBhvr>
                                        <p:cTn id="22"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bldLvl="2"/>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r>
              <a:rPr lang="en-US" sz="4400" dirty="0" smtClean="0"/>
              <a:t>How can this play into the idea of </a:t>
            </a:r>
            <a:r>
              <a:rPr lang="en-US" sz="4400" dirty="0" smtClean="0"/>
              <a:t>Culture, social interaction, and a need to belong?</a:t>
            </a:r>
          </a:p>
          <a:p>
            <a:r>
              <a:rPr lang="en-US" sz="4400" dirty="0" smtClean="0"/>
              <a:t>Also, can it impact…</a:t>
            </a:r>
            <a:r>
              <a:rPr lang="en-US" sz="4400" dirty="0" smtClean="0"/>
              <a:t>   </a:t>
            </a:r>
            <a:endParaRPr lang="en-US" sz="4000" dirty="0"/>
          </a:p>
        </p:txBody>
      </p:sp>
      <p:sp>
        <p:nvSpPr>
          <p:cNvPr id="3" name="Title 2"/>
          <p:cNvSpPr>
            <a:spLocks noGrp="1"/>
          </p:cNvSpPr>
          <p:nvPr>
            <p:ph type="title"/>
          </p:nvPr>
        </p:nvSpPr>
        <p:spPr/>
        <p:txBody>
          <a:bodyPr/>
          <a:lstStyle/>
          <a:p>
            <a:r>
              <a:rPr lang="en-US" dirty="0" smtClean="0"/>
              <a:t>3.  Humans </a:t>
            </a:r>
            <a:r>
              <a:rPr lang="en-US" dirty="0"/>
              <a:t>have a </a:t>
            </a:r>
            <a:r>
              <a:rPr lang="en-US" i="1" dirty="0"/>
              <a:t>social </a:t>
            </a:r>
            <a:r>
              <a:rPr lang="en-US" i="1" dirty="0" smtClean="0"/>
              <a:t>self</a:t>
            </a:r>
            <a:endParaRPr lang="en-US" dirty="0"/>
          </a:p>
        </p:txBody>
      </p:sp>
    </p:spTree>
    <p:extLst>
      <p:ext uri="{BB962C8B-B14F-4D97-AF65-F5344CB8AC3E}">
        <p14:creationId xmlns:p14="http://schemas.microsoft.com/office/powerpoint/2010/main" val="5501448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bldLvl="2"/>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2133600"/>
            <a:ext cx="7745505" cy="3877815"/>
          </a:xfrm>
        </p:spPr>
        <p:txBody>
          <a:bodyPr>
            <a:normAutofit/>
          </a:bodyPr>
          <a:lstStyle/>
          <a:p>
            <a:r>
              <a:rPr lang="en-US" sz="3600" dirty="0" smtClean="0"/>
              <a:t>What is your favorite music currently?  Band, artist, etc.</a:t>
            </a:r>
          </a:p>
          <a:p>
            <a:endParaRPr lang="en-US" sz="3200" dirty="0"/>
          </a:p>
        </p:txBody>
      </p:sp>
      <p:sp>
        <p:nvSpPr>
          <p:cNvPr id="3" name="Title 2"/>
          <p:cNvSpPr>
            <a:spLocks noGrp="1"/>
          </p:cNvSpPr>
          <p:nvPr>
            <p:ph type="title"/>
          </p:nvPr>
        </p:nvSpPr>
        <p:spPr/>
        <p:txBody>
          <a:bodyPr/>
          <a:lstStyle/>
          <a:p>
            <a:r>
              <a:rPr lang="en-US" sz="4400" dirty="0" smtClean="0"/>
              <a:t>4.  </a:t>
            </a:r>
            <a:r>
              <a:rPr lang="en-US" sz="4400" dirty="0" smtClean="0"/>
              <a:t>People’s</a:t>
            </a:r>
            <a:r>
              <a:rPr lang="en-US" sz="4400" i="1" dirty="0" smtClean="0"/>
              <a:t> </a:t>
            </a:r>
            <a:r>
              <a:rPr lang="en-US" sz="4400" dirty="0"/>
              <a:t>views of the world are resistant to change</a:t>
            </a:r>
          </a:p>
        </p:txBody>
      </p:sp>
      <p:sp>
        <p:nvSpPr>
          <p:cNvPr id="4" name="Content Placeholder 1"/>
          <p:cNvSpPr txBox="1">
            <a:spLocks/>
          </p:cNvSpPr>
          <p:nvPr/>
        </p:nvSpPr>
        <p:spPr>
          <a:xfrm>
            <a:off x="1230745" y="3276600"/>
            <a:ext cx="7745505" cy="3877815"/>
          </a:xfrm>
          <a:prstGeom prst="rect">
            <a:avLst/>
          </a:prstGeom>
        </p:spPr>
        <p:txBody>
          <a:bodyPr vert="horz" lIns="91440" tIns="45720" rIns="91440" bIns="45720" rtlCol="0">
            <a:normAutofit/>
          </a:bodyPr>
          <a:lstStyle>
            <a:lvl1pPr marL="365760" indent="-365760" algn="l" defTabSz="914400" rtl="0"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l" defTabSz="914400" rtl="0"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l" defTabSz="914400" rtl="0"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l" defTabSz="914400" rtl="0"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l" defTabSz="914400" rtl="0"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a:lstStyle>
          <a:p>
            <a:r>
              <a:rPr lang="en-US" sz="2800" dirty="0" smtClean="0"/>
              <a:t>How much would you pay to see them to play 10 years from now?</a:t>
            </a:r>
          </a:p>
          <a:p>
            <a:endParaRPr lang="en-US" sz="3200" dirty="0"/>
          </a:p>
        </p:txBody>
      </p:sp>
      <p:sp>
        <p:nvSpPr>
          <p:cNvPr id="5" name="Content Placeholder 1"/>
          <p:cNvSpPr txBox="1">
            <a:spLocks/>
          </p:cNvSpPr>
          <p:nvPr/>
        </p:nvSpPr>
        <p:spPr>
          <a:xfrm>
            <a:off x="0" y="4267199"/>
            <a:ext cx="8407115" cy="3877815"/>
          </a:xfrm>
          <a:prstGeom prst="rect">
            <a:avLst/>
          </a:prstGeom>
        </p:spPr>
        <p:txBody>
          <a:bodyPr vert="horz" lIns="91440" tIns="45720" rIns="91440" bIns="45720" rtlCol="0">
            <a:normAutofit/>
          </a:bodyPr>
          <a:lstStyle>
            <a:lvl1pPr marL="365760" indent="-365760" algn="l" defTabSz="914400" rtl="0"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l" defTabSz="914400" rtl="0"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l" defTabSz="914400" rtl="0"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l" defTabSz="914400" rtl="0"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l" defTabSz="914400" rtl="0"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a:lstStyle>
          <a:p>
            <a:r>
              <a:rPr lang="en-US" sz="3600" dirty="0" smtClean="0"/>
              <a:t>What was your favorite music from 10 years ago?  Band, artist, etc.</a:t>
            </a:r>
          </a:p>
          <a:p>
            <a:endParaRPr lang="en-US" sz="3200" dirty="0"/>
          </a:p>
        </p:txBody>
      </p:sp>
      <p:sp>
        <p:nvSpPr>
          <p:cNvPr id="6" name="Content Placeholder 1"/>
          <p:cNvSpPr txBox="1">
            <a:spLocks/>
          </p:cNvSpPr>
          <p:nvPr/>
        </p:nvSpPr>
        <p:spPr>
          <a:xfrm>
            <a:off x="1246907" y="5410200"/>
            <a:ext cx="7745505" cy="3877815"/>
          </a:xfrm>
          <a:prstGeom prst="rect">
            <a:avLst/>
          </a:prstGeom>
        </p:spPr>
        <p:txBody>
          <a:bodyPr vert="horz" lIns="91440" tIns="45720" rIns="91440" bIns="45720" rtlCol="0">
            <a:normAutofit/>
          </a:bodyPr>
          <a:lstStyle>
            <a:lvl1pPr marL="365760" indent="-365760" algn="l" defTabSz="914400" rtl="0"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l" defTabSz="914400" rtl="0"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l" defTabSz="914400" rtl="0"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l" defTabSz="914400" rtl="0"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l" defTabSz="914400" rtl="0"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a:lstStyle>
          <a:p>
            <a:r>
              <a:rPr lang="en-US" sz="2800" dirty="0" smtClean="0"/>
              <a:t>How much would you pay to see them to play right now?</a:t>
            </a:r>
          </a:p>
          <a:p>
            <a:endParaRPr lang="en-US" sz="3200" dirty="0"/>
          </a:p>
        </p:txBody>
      </p:sp>
      <p:sp>
        <p:nvSpPr>
          <p:cNvPr id="7" name="AutoShape 2" descr="Image result for survivor eye of tiger"/>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96025" y="1826491"/>
            <a:ext cx="2847975" cy="1600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96025" y="1826491"/>
            <a:ext cx="2815648" cy="1600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4049700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1027"/>
                                        </p:tgtEl>
                                        <p:attrNameLst>
                                          <p:attrName>style.visibility</p:attrName>
                                        </p:attrNameLst>
                                      </p:cBhvr>
                                      <p:to>
                                        <p:strVal val="visible"/>
                                      </p:to>
                                    </p:set>
                                    <p:animEffect transition="in" filter="fade">
                                      <p:cBhvr>
                                        <p:cTn id="21" dur="1000"/>
                                        <p:tgtEl>
                                          <p:spTgt spid="1027"/>
                                        </p:tgtEl>
                                      </p:cBhvr>
                                    </p:animEffect>
                                    <p:anim calcmode="lin" valueType="num">
                                      <p:cBhvr>
                                        <p:cTn id="22" dur="1000" fill="hold"/>
                                        <p:tgtEl>
                                          <p:spTgt spid="1027"/>
                                        </p:tgtEl>
                                        <p:attrNameLst>
                                          <p:attrName>ppt_x</p:attrName>
                                        </p:attrNameLst>
                                      </p:cBhvr>
                                      <p:tavLst>
                                        <p:tav tm="0">
                                          <p:val>
                                            <p:strVal val="#ppt_x"/>
                                          </p:val>
                                        </p:tav>
                                        <p:tav tm="100000">
                                          <p:val>
                                            <p:strVal val="#ppt_x"/>
                                          </p:val>
                                        </p:tav>
                                      </p:tavLst>
                                    </p:anim>
                                    <p:anim calcmode="lin" valueType="num">
                                      <p:cBhvr>
                                        <p:cTn id="23" dur="1000" fill="hold"/>
                                        <p:tgtEl>
                                          <p:spTgt spid="1027"/>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5"/>
                                        </p:tgtEl>
                                        <p:attrNameLst>
                                          <p:attrName>style.visibility</p:attrName>
                                        </p:attrNameLst>
                                      </p:cBhvr>
                                      <p:to>
                                        <p:strVal val="visible"/>
                                      </p:to>
                                    </p:set>
                                    <p:animEffect transition="in" filter="fade">
                                      <p:cBhvr>
                                        <p:cTn id="28" dur="1000"/>
                                        <p:tgtEl>
                                          <p:spTgt spid="5"/>
                                        </p:tgtEl>
                                      </p:cBhvr>
                                    </p:animEffect>
                                    <p:anim calcmode="lin" valueType="num">
                                      <p:cBhvr>
                                        <p:cTn id="29" dur="1000" fill="hold"/>
                                        <p:tgtEl>
                                          <p:spTgt spid="5"/>
                                        </p:tgtEl>
                                        <p:attrNameLst>
                                          <p:attrName>ppt_x</p:attrName>
                                        </p:attrNameLst>
                                      </p:cBhvr>
                                      <p:tavLst>
                                        <p:tav tm="0">
                                          <p:val>
                                            <p:strVal val="#ppt_x"/>
                                          </p:val>
                                        </p:tav>
                                        <p:tav tm="100000">
                                          <p:val>
                                            <p:strVal val="#ppt_x"/>
                                          </p:val>
                                        </p:tav>
                                      </p:tavLst>
                                    </p:anim>
                                    <p:anim calcmode="lin" valueType="num">
                                      <p:cBhvr>
                                        <p:cTn id="30"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6"/>
                                        </p:tgtEl>
                                        <p:attrNameLst>
                                          <p:attrName>style.visibility</p:attrName>
                                        </p:attrNameLst>
                                      </p:cBhvr>
                                      <p:to>
                                        <p:strVal val="visible"/>
                                      </p:to>
                                    </p:set>
                                    <p:animEffect transition="in" filter="fade">
                                      <p:cBhvr>
                                        <p:cTn id="35" dur="1000"/>
                                        <p:tgtEl>
                                          <p:spTgt spid="6"/>
                                        </p:tgtEl>
                                      </p:cBhvr>
                                    </p:animEffect>
                                    <p:anim calcmode="lin" valueType="num">
                                      <p:cBhvr>
                                        <p:cTn id="36" dur="1000" fill="hold"/>
                                        <p:tgtEl>
                                          <p:spTgt spid="6"/>
                                        </p:tgtEl>
                                        <p:attrNameLst>
                                          <p:attrName>ppt_x</p:attrName>
                                        </p:attrNameLst>
                                      </p:cBhvr>
                                      <p:tavLst>
                                        <p:tav tm="0">
                                          <p:val>
                                            <p:strVal val="#ppt_x"/>
                                          </p:val>
                                        </p:tav>
                                        <p:tav tm="100000">
                                          <p:val>
                                            <p:strVal val="#ppt_x"/>
                                          </p:val>
                                        </p:tav>
                                      </p:tavLst>
                                    </p:anim>
                                    <p:anim calcmode="lin" valueType="num">
                                      <p:cBhvr>
                                        <p:cTn id="37"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1028"/>
                                        </p:tgtEl>
                                        <p:attrNameLst>
                                          <p:attrName>style.visibility</p:attrName>
                                        </p:attrNameLst>
                                      </p:cBhvr>
                                      <p:to>
                                        <p:strVal val="visible"/>
                                      </p:to>
                                    </p:set>
                                    <p:animEffect transition="in" filter="fade">
                                      <p:cBhvr>
                                        <p:cTn id="42" dur="1000"/>
                                        <p:tgtEl>
                                          <p:spTgt spid="1028"/>
                                        </p:tgtEl>
                                      </p:cBhvr>
                                    </p:animEffect>
                                    <p:anim calcmode="lin" valueType="num">
                                      <p:cBhvr>
                                        <p:cTn id="43" dur="1000" fill="hold"/>
                                        <p:tgtEl>
                                          <p:spTgt spid="1028"/>
                                        </p:tgtEl>
                                        <p:attrNameLst>
                                          <p:attrName>ppt_x</p:attrName>
                                        </p:attrNameLst>
                                      </p:cBhvr>
                                      <p:tavLst>
                                        <p:tav tm="0">
                                          <p:val>
                                            <p:strVal val="#ppt_x"/>
                                          </p:val>
                                        </p:tav>
                                        <p:tav tm="100000">
                                          <p:val>
                                            <p:strVal val="#ppt_x"/>
                                          </p:val>
                                        </p:tav>
                                      </p:tavLst>
                                    </p:anim>
                                    <p:anim calcmode="lin" valueType="num">
                                      <p:cBhvr>
                                        <p:cTn id="44" dur="1000" fill="hold"/>
                                        <p:tgtEl>
                                          <p:spTgt spid="102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4" grpId="0"/>
      <p:bldP spid="5" grpId="0"/>
      <p:bldP spid="6"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r>
              <a:rPr lang="en-US" sz="4000" dirty="0" smtClean="0"/>
              <a:t>World View:</a:t>
            </a:r>
          </a:p>
          <a:p>
            <a:pPr lvl="1"/>
            <a:r>
              <a:rPr lang="en-US" sz="3600" dirty="0" smtClean="0"/>
              <a:t>The way the world is understood</a:t>
            </a:r>
          </a:p>
          <a:p>
            <a:pPr lvl="1"/>
            <a:r>
              <a:rPr lang="en-US" sz="3600" dirty="0" smtClean="0"/>
              <a:t>How is it </a:t>
            </a:r>
            <a:r>
              <a:rPr lang="en-US" sz="3600" dirty="0" smtClean="0"/>
              <a:t>supposed </a:t>
            </a:r>
            <a:r>
              <a:rPr lang="en-US" sz="3600" dirty="0" smtClean="0"/>
              <a:t>to work</a:t>
            </a:r>
          </a:p>
          <a:p>
            <a:pPr lvl="1"/>
            <a:r>
              <a:rPr lang="en-US" sz="3600" dirty="0" smtClean="0"/>
              <a:t>Why it works the way it does</a:t>
            </a:r>
          </a:p>
          <a:p>
            <a:pPr lvl="1"/>
            <a:r>
              <a:rPr lang="en-US" sz="3600" dirty="0" smtClean="0"/>
              <a:t>What values are essential to the community</a:t>
            </a:r>
            <a:endParaRPr lang="en-US" sz="3600" dirty="0"/>
          </a:p>
        </p:txBody>
      </p:sp>
      <p:sp>
        <p:nvSpPr>
          <p:cNvPr id="3" name="Title 2"/>
          <p:cNvSpPr>
            <a:spLocks noGrp="1"/>
          </p:cNvSpPr>
          <p:nvPr>
            <p:ph type="title"/>
          </p:nvPr>
        </p:nvSpPr>
        <p:spPr/>
        <p:txBody>
          <a:bodyPr/>
          <a:lstStyle/>
          <a:p>
            <a:r>
              <a:rPr lang="en-US" sz="4400" dirty="0" smtClean="0"/>
              <a:t>4.  </a:t>
            </a:r>
            <a:r>
              <a:rPr lang="en-US" sz="4400" dirty="0" smtClean="0"/>
              <a:t>People’s</a:t>
            </a:r>
            <a:r>
              <a:rPr lang="en-US" sz="4400" i="1" dirty="0" smtClean="0"/>
              <a:t> </a:t>
            </a:r>
            <a:r>
              <a:rPr lang="en-US" sz="4400" dirty="0"/>
              <a:t>views of the world are resistant to change</a:t>
            </a:r>
          </a:p>
        </p:txBody>
      </p:sp>
    </p:spTree>
    <p:extLst>
      <p:ext uri="{BB962C8B-B14F-4D97-AF65-F5344CB8AC3E}">
        <p14:creationId xmlns:p14="http://schemas.microsoft.com/office/powerpoint/2010/main" val="21384919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Effect transition="in" filter="fade">
                                      <p:cBhvr>
                                        <p:cTn id="21" dur="1000"/>
                                        <p:tgtEl>
                                          <p:spTgt spid="2">
                                            <p:txEl>
                                              <p:pRg st="2" end="2"/>
                                            </p:txEl>
                                          </p:spTgt>
                                        </p:tgtEl>
                                      </p:cBhvr>
                                    </p:animEffect>
                                    <p:anim calcmode="lin" valueType="num">
                                      <p:cBhvr>
                                        <p:cTn id="22"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2">
                                            <p:txEl>
                                              <p:pRg st="3" end="3"/>
                                            </p:txEl>
                                          </p:spTgt>
                                        </p:tgtEl>
                                        <p:attrNameLst>
                                          <p:attrName>style.visibility</p:attrName>
                                        </p:attrNameLst>
                                      </p:cBhvr>
                                      <p:to>
                                        <p:strVal val="visible"/>
                                      </p:to>
                                    </p:set>
                                    <p:animEffect transition="in" filter="fade">
                                      <p:cBhvr>
                                        <p:cTn id="28" dur="1000"/>
                                        <p:tgtEl>
                                          <p:spTgt spid="2">
                                            <p:txEl>
                                              <p:pRg st="3" end="3"/>
                                            </p:txEl>
                                          </p:spTgt>
                                        </p:tgtEl>
                                      </p:cBhvr>
                                    </p:animEffect>
                                    <p:anim calcmode="lin" valueType="num">
                                      <p:cBhvr>
                                        <p:cTn id="29"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2">
                                            <p:txEl>
                                              <p:pRg st="4" end="4"/>
                                            </p:txEl>
                                          </p:spTgt>
                                        </p:tgtEl>
                                        <p:attrNameLst>
                                          <p:attrName>style.visibility</p:attrName>
                                        </p:attrNameLst>
                                      </p:cBhvr>
                                      <p:to>
                                        <p:strVal val="visible"/>
                                      </p:to>
                                    </p:set>
                                    <p:animEffect transition="in" filter="fade">
                                      <p:cBhvr>
                                        <p:cTn id="35" dur="1000"/>
                                        <p:tgtEl>
                                          <p:spTgt spid="2">
                                            <p:txEl>
                                              <p:pRg st="4" end="4"/>
                                            </p:txEl>
                                          </p:spTgt>
                                        </p:tgtEl>
                                      </p:cBhvr>
                                    </p:animEffect>
                                    <p:anim calcmode="lin" valueType="num">
                                      <p:cBhvr>
                                        <p:cTn id="36"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bldLvl="2"/>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Hardcover">
  <a:themeElements>
    <a:clrScheme name="Hardcover">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Hardcover">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Hardcover">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Hardcover</Template>
  <TotalTime>1159</TotalTime>
  <Words>553</Words>
  <Application>Microsoft Office PowerPoint</Application>
  <PresentationFormat>On-screen Show (4:3)</PresentationFormat>
  <Paragraphs>58</Paragraphs>
  <Slides>10</Slides>
  <Notes>1</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Hardcover</vt:lpstr>
      <vt:lpstr>IB Psychology 1.31.17</vt:lpstr>
      <vt:lpstr>4 Principles that define sociocultural levels of analysis—evident today?</vt:lpstr>
      <vt:lpstr>What is the concept of “Self?”</vt:lpstr>
      <vt:lpstr>What is the concept of “Self?”</vt:lpstr>
      <vt:lpstr>What is the concept of “Self?”</vt:lpstr>
      <vt:lpstr>3.  Humans have a social self</vt:lpstr>
      <vt:lpstr>3.  Humans have a social self</vt:lpstr>
      <vt:lpstr>4.  People’s views of the world are resistant to change</vt:lpstr>
      <vt:lpstr>4.  People’s views of the world are resistant to change</vt:lpstr>
      <vt:lpstr>4.  People’s views of the world are resistant to change</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Tracey Hayden</dc:creator>
  <cp:lastModifiedBy>Windows User</cp:lastModifiedBy>
  <cp:revision>85</cp:revision>
  <dcterms:created xsi:type="dcterms:W3CDTF">2013-11-30T22:20:05Z</dcterms:created>
  <dcterms:modified xsi:type="dcterms:W3CDTF">2017-01-31T20:07:45Z</dcterms:modified>
</cp:coreProperties>
</file>