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5DE-C53C-46EB-BFD5-46CB873DA702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9DB3-3107-4DEA-8021-C30E50626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4</a:t>
            </a:fld>
            <a:endParaRPr lang="en-US" alt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5</a:t>
            </a:fld>
            <a:endParaRPr lang="en-US" alt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DD1D-F3F2-4723-B877-2F4CCC2EBCDE}" type="datetimeFigureOut">
              <a:rPr lang="en-US" smtClean="0"/>
              <a:pPr/>
              <a:t>10/13/2016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hippo.com/what-is/how-do-you-pronounce-the/latin-word-ee79a34171d7488dbff8a336fd8e58b1fb530933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paul_bloom_can_prejudice_ever_be_a_good_thing?language=en#t-801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10/13</a:t>
            </a:r>
            <a:r>
              <a:rPr lang="en-US" altLang="en-US" sz="4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/16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5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Your Notes from your Reading…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BLOA:</a:t>
            </a:r>
          </a:p>
          <a:p>
            <a:pPr marL="742950" indent="-742950">
              <a:buAutoNum type="arabicPeriod" startAt="4"/>
            </a:pPr>
            <a:r>
              <a:rPr lang="en-US" sz="4400" i="1" dirty="0" smtClean="0"/>
              <a:t>Discuss ethical considerations related to research studies at the BLOA</a:t>
            </a:r>
          </a:p>
          <a:p>
            <a:pPr marL="742950" indent="-742950">
              <a:buAutoNum type="arabicPeriod" startAt="8"/>
            </a:pPr>
            <a:r>
              <a:rPr lang="en-US" sz="4400" i="1" dirty="0" smtClean="0"/>
              <a:t>Discuss two effects of the environment on physiological processes.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en-US" sz="4400" i="1" dirty="0" smtClean="0"/>
              <a:t>Discuss the use of brain imaging technologies in investigating</a:t>
            </a:r>
            <a:endParaRPr lang="en-US" sz="4400" dirty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40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Prejudice</a:t>
            </a:r>
            <a:endParaRPr lang="en-US" sz="9600" b="1" dirty="0" smtClean="0"/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96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CRA </a:t>
            </a:r>
            <a:r>
              <a:rPr lang="en-US" sz="9600" b="1" dirty="0" err="1" smtClean="0"/>
              <a:t>Raine</a:t>
            </a:r>
            <a:r>
              <a:rPr lang="en-US" sz="9600" b="1" dirty="0" smtClean="0"/>
              <a:t> (1997)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9200" b="1" dirty="0" smtClean="0"/>
              <a:t>Chart and brief responses…Due Friday (hard copy)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645334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finding a m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finding a ma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9293" y="15371"/>
            <a:ext cx="9144000" cy="227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4188"/>
            <a:r>
              <a:rPr lang="en-US" sz="6600" dirty="0" smtClean="0"/>
              <a:t>What is “prejudice?”</a:t>
            </a:r>
            <a:endParaRPr lang="en-US" altLang="en-US" sz="66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3810000"/>
            <a:ext cx="9144000" cy="227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4188"/>
            <a:r>
              <a:rPr lang="en-US" sz="6600" dirty="0" smtClean="0"/>
              <a:t>How is “prejudice” developed?</a:t>
            </a:r>
            <a:endParaRPr lang="en-US" altLang="en-US" sz="66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9228" y="1905000"/>
            <a:ext cx="7358105" cy="1238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from Latin </a:t>
            </a:r>
            <a:r>
              <a:rPr lang="en-US" sz="3200" i="1" dirty="0" smtClean="0"/>
              <a:t>praeiudicium</a:t>
            </a:r>
            <a:r>
              <a:rPr lang="en-US" sz="3200" i="1" dirty="0" smtClean="0"/>
              <a:t> </a:t>
            </a:r>
            <a:r>
              <a:rPr lang="en-US" sz="3200" dirty="0" smtClean="0"/>
              <a:t>"</a:t>
            </a:r>
            <a:r>
              <a:rPr lang="en-US" sz="3200" dirty="0"/>
              <a:t>prior </a:t>
            </a:r>
            <a:r>
              <a:rPr lang="en-US" sz="3200" dirty="0" smtClean="0"/>
              <a:t>judgment”</a:t>
            </a:r>
          </a:p>
          <a:p>
            <a:r>
              <a:rPr lang="en-US" sz="900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en-US" sz="900" dirty="0" smtClean="0">
                <a:solidFill>
                  <a:schemeClr val="bg1"/>
                </a:solidFill>
                <a:hlinkClick r:id="rId3"/>
              </a:rPr>
              <a:t>www.wordhippo.com/what-is/how-do-you-pronounce-the/latin-word-ee79a34171d7488dbff8a336fd8e58b1fb530933.html</a:t>
            </a:r>
            <a:endParaRPr lang="en-US" sz="900" dirty="0" smtClean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3136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finding a m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finding a ma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9293" y="312738"/>
            <a:ext cx="9144000" cy="6545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4188" algn="l"/>
            <a:r>
              <a:rPr lang="en-US" altLang="en-US" sz="6600" dirty="0" smtClean="0"/>
              <a:t>If we suppose there is a biological aspect to “prejudice,” does this infer there might be a useful purpose for “prejudice?”</a:t>
            </a:r>
            <a:endParaRPr lang="en-US" altLang="en-US" sz="66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31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finding a m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finding a ma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9293" y="312738"/>
            <a:ext cx="9144000" cy="6545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4188" algn="l"/>
            <a:r>
              <a:rPr lang="en-US" altLang="en-US" sz="5400" dirty="0" smtClean="0"/>
              <a:t>What might be the ramifications if a peer-reviewed, scientifically published study linked </a:t>
            </a:r>
            <a:r>
              <a:rPr lang="en-US" altLang="en-US" sz="5400" dirty="0" smtClean="0">
                <a:solidFill>
                  <a:srgbClr val="00B050"/>
                </a:solidFill>
              </a:rPr>
              <a:t>“several snippets of DNA to high IQ…” </a:t>
            </a:r>
            <a:r>
              <a:rPr lang="en-US" altLang="en-US" sz="5400" dirty="0" smtClean="0"/>
              <a:t>and </a:t>
            </a:r>
            <a:r>
              <a:rPr lang="en-US" altLang="en-US" sz="5400" dirty="0" smtClean="0">
                <a:solidFill>
                  <a:srgbClr val="FF0000"/>
                </a:solidFill>
              </a:rPr>
              <a:t>“were found more often in Europeans and Asians than in Africans”?</a:t>
            </a:r>
            <a:endParaRPr lang="en-US" altLang="en-US" sz="5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439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finding a m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finding a ma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9293" y="312738"/>
            <a:ext cx="9144000" cy="6545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84188" algn="l"/>
            <a:r>
              <a:rPr lang="en-US" altLang="en-US" sz="5400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Let’s see another POV…</a:t>
            </a:r>
            <a:endParaRPr lang="en-US" altLang="en-US" sz="5400" dirty="0" smtClean="0">
              <a:solidFill>
                <a:srgbClr val="FF0000"/>
              </a:solidFill>
              <a:latin typeface="Calibri "/>
              <a:cs typeface="Tunga" pitchFamily="34" charset="0"/>
              <a:hlinkClick r:id="rId3"/>
            </a:endParaRPr>
          </a:p>
          <a:p>
            <a:pPr marL="484188" algn="l"/>
            <a:endParaRPr lang="en-US" altLang="en-US" sz="5400" dirty="0" smtClean="0">
              <a:solidFill>
                <a:srgbClr val="FF0000"/>
              </a:solidFill>
              <a:latin typeface="Calibri "/>
              <a:cs typeface="Tunga" pitchFamily="34" charset="0"/>
              <a:hlinkClick r:id="rId3"/>
            </a:endParaRPr>
          </a:p>
          <a:p>
            <a:pPr marL="484188" algn="l"/>
            <a:r>
              <a:rPr lang="en-US" altLang="en-US" sz="5400" dirty="0" smtClean="0">
                <a:solidFill>
                  <a:srgbClr val="FF0000"/>
                </a:solidFill>
                <a:latin typeface="Calibri "/>
                <a:cs typeface="Tunga" pitchFamily="34" charset="0"/>
                <a:hlinkClick r:id="rId3"/>
              </a:rPr>
              <a:t>https</a:t>
            </a:r>
            <a:r>
              <a:rPr lang="en-US" altLang="en-US" sz="5400" dirty="0">
                <a:solidFill>
                  <a:srgbClr val="FF0000"/>
                </a:solidFill>
                <a:latin typeface="Calibri "/>
                <a:cs typeface="Tunga" pitchFamily="34" charset="0"/>
                <a:hlinkClick r:id="rId3"/>
              </a:rPr>
              <a:t>://</a:t>
            </a:r>
            <a:r>
              <a:rPr lang="en-US" altLang="en-US" sz="5400" dirty="0" smtClean="0">
                <a:solidFill>
                  <a:srgbClr val="FF0000"/>
                </a:solidFill>
                <a:latin typeface="Calibri "/>
                <a:cs typeface="Tunga" pitchFamily="34" charset="0"/>
                <a:hlinkClick r:id="rId3"/>
              </a:rPr>
              <a:t>www.ted.com/talks/paul_bloom_can_prejudice_ever_be_a_good_thing?language=en#t-8016</a:t>
            </a:r>
            <a:endParaRPr lang="en-US" altLang="en-US" sz="5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  <a:p>
            <a:pPr marL="484188" algn="l"/>
            <a:endParaRPr lang="en-US" altLang="en-US" sz="5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10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163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IB Psych 10/13/16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10/07/16</dc:title>
  <dc:creator>Steen, Matthew    SHS - Staff</dc:creator>
  <cp:lastModifiedBy>Windows User</cp:lastModifiedBy>
  <cp:revision>31</cp:revision>
  <dcterms:created xsi:type="dcterms:W3CDTF">2016-10-06T21:16:05Z</dcterms:created>
  <dcterms:modified xsi:type="dcterms:W3CDTF">2016-10-13T19:03:57Z</dcterms:modified>
</cp:coreProperties>
</file>