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9" r:id="rId2"/>
    <p:sldId id="257" r:id="rId3"/>
    <p:sldId id="27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346E3-F048-46E3-8574-DCC6A582B011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B0E59-AC9F-42AC-A30F-29D42369D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3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BCC345F-56AA-453F-BE04-FE0B140DB5E8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23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189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29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7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491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3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2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03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11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89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0EB0-634F-4E36-BD5E-EF9882F3775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89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A0EB0-634F-4E36-BD5E-EF9882F37752}" type="datetimeFigureOut">
              <a:rPr lang="en-US" smtClean="0"/>
              <a:t>12/15/2016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13FF1-1BDE-4276-A723-8593DC683C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85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JohnOd\Desktop\3%20estates%20Simulation\imperial_march.mp3" TargetMode="External"/><Relationship Id="rId1" Type="http://schemas.microsoft.com/office/2007/relationships/media" Target="file:///C:\Documents%20and%20Settings\JohnOd\Desktop\3%20estates%20Simulation\imperial_march.mp3" TargetMode="Externa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3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91550" cy="1066800"/>
          </a:xfrm>
        </p:spPr>
        <p:txBody>
          <a:bodyPr rtlCol="0">
            <a:normAutofit/>
          </a:bodyPr>
          <a:lstStyle/>
          <a:p>
            <a:pPr marL="484632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10</a:t>
            </a:r>
            <a:r>
              <a:rPr lang="en-US" sz="3600" baseline="300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th</a:t>
            </a:r>
            <a:r>
              <a:rPr lang="en-US" sz="3600" dirty="0" smtClean="0">
                <a:solidFill>
                  <a:schemeClr val="accent1">
                    <a:tint val="83000"/>
                    <a:satMod val="150000"/>
                  </a:schemeClr>
                </a:solidFill>
                <a:cs typeface="Tunga" pitchFamily="34" charset="0"/>
              </a:rPr>
              <a:t> World Studies </a:t>
            </a:r>
            <a:r>
              <a:rPr lang="en-US" sz="3600" dirty="0" smtClean="0">
                <a:solidFill>
                  <a:srgbClr val="FF0000"/>
                </a:solidFill>
                <a:cs typeface="Tunga" pitchFamily="34" charset="0"/>
              </a:rPr>
              <a:t>12.15.16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4294967295"/>
          </p:nvPr>
        </p:nvSpPr>
        <p:spPr>
          <a:xfrm>
            <a:off x="0" y="1143000"/>
            <a:ext cx="4343400" cy="5486400"/>
          </a:xfrm>
        </p:spPr>
        <p:txBody>
          <a:bodyPr rtlCol="0">
            <a:normAutofit lnSpcReduction="10000"/>
          </a:bodyPr>
          <a:lstStyle/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u="sng" dirty="0" smtClean="0"/>
              <a:t>Turn in:</a:t>
            </a:r>
            <a:endParaRPr lang="en-US" sz="3600" b="1" dirty="0"/>
          </a:p>
          <a:p>
            <a:pPr marL="514350" indent="-457200">
              <a:buFont typeface="Wingdings" panose="05000000000000000000" pitchFamily="2" charset="2"/>
              <a:buChar char="Ø"/>
              <a:defRPr/>
            </a:pPr>
            <a:r>
              <a:rPr lang="en-US" sz="2800" b="1" dirty="0" smtClean="0"/>
              <a:t>Philosophes Theses…to the box!</a:t>
            </a:r>
            <a:endParaRPr lang="en-US" sz="2800" b="1" dirty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3600" b="1" u="sng" dirty="0" smtClean="0"/>
              <a:t>Take out:</a:t>
            </a:r>
            <a:r>
              <a:rPr lang="en-US" sz="3600" b="1" dirty="0" smtClean="0"/>
              <a:t> 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/>
              <a:t>Planner</a:t>
            </a:r>
            <a:endParaRPr lang="en-US" sz="2000" b="1" dirty="0"/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/>
              <a:t>Pen/Pencil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/>
              <a:t>Notes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 smtClean="0"/>
              <a:t>Stamp 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b="1" dirty="0" smtClean="0"/>
          </a:p>
          <a:p>
            <a:pPr marL="0" indent="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u="sng" dirty="0" smtClean="0"/>
              <a:t>Today’s objective:</a:t>
            </a:r>
          </a:p>
          <a:p>
            <a:pPr marL="673100" lvl="1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000" b="1" dirty="0"/>
              <a:t>I can </a:t>
            </a:r>
            <a:r>
              <a:rPr lang="en-US" sz="2000" b="1" dirty="0" smtClean="0"/>
              <a:t>describe the mood of France leading up to the events of the French Revolution</a:t>
            </a:r>
            <a:endParaRPr lang="en-US" sz="3600" b="1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sz="3600" b="1" u="sng" dirty="0" smtClean="0"/>
          </a:p>
          <a:p>
            <a:pPr marL="273050" indent="-27305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endParaRPr lang="en-US" dirty="0" smtClean="0"/>
          </a:p>
        </p:txBody>
      </p:sp>
      <p:sp>
        <p:nvSpPr>
          <p:cNvPr id="27652" name="Content Placeholder 9"/>
          <p:cNvSpPr>
            <a:spLocks noGrp="1"/>
          </p:cNvSpPr>
          <p:nvPr>
            <p:ph sz="quarter" idx="4294967295"/>
          </p:nvPr>
        </p:nvSpPr>
        <p:spPr>
          <a:xfrm>
            <a:off x="4419600" y="1143000"/>
            <a:ext cx="4724400" cy="5257800"/>
          </a:xfrm>
        </p:spPr>
        <p:txBody>
          <a:bodyPr rtlCol="0">
            <a:normAutofit/>
          </a:bodyPr>
          <a:lstStyle/>
          <a:p>
            <a:pPr marL="5715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u="sng" dirty="0" smtClean="0"/>
              <a:t>Today’s Agenda: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sz="2400" b="1" i="1" dirty="0" smtClean="0"/>
              <a:t>The </a:t>
            </a:r>
            <a:r>
              <a:rPr lang="en-US" sz="2400" b="1" i="1" dirty="0" err="1" smtClean="0"/>
              <a:t>Ancien</a:t>
            </a:r>
            <a:r>
              <a:rPr lang="en-US" sz="2400" b="1" i="1" dirty="0" smtClean="0"/>
              <a:t> Regime &amp; The Three Estates </a:t>
            </a:r>
            <a:r>
              <a:rPr lang="en-US" sz="2400" b="1" i="1" dirty="0" smtClean="0"/>
              <a:t>in “Action”</a:t>
            </a:r>
            <a:endParaRPr lang="en-US" sz="2400" b="1" i="1" dirty="0" smtClean="0"/>
          </a:p>
          <a:p>
            <a:pPr indent="-28575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2000" b="1" i="1" dirty="0" smtClean="0"/>
          </a:p>
          <a:p>
            <a:pPr marL="5715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57150" indent="0" eaLnBrk="1" fontAlgn="auto" hangingPunct="1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en-US" sz="2800" b="1" u="sng" dirty="0" smtClean="0"/>
              <a:t>HW:</a:t>
            </a:r>
            <a:endParaRPr lang="en-US" sz="1600" dirty="0" smtClean="0"/>
          </a:p>
          <a:p>
            <a:pPr marL="514350" indent="-45720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b="1" dirty="0" smtClean="0"/>
              <a:t>CRA “</a:t>
            </a:r>
            <a:r>
              <a:rPr lang="en-US" sz="2800" b="1" i="1" dirty="0" smtClean="0"/>
              <a:t>What is the Third Estate?”</a:t>
            </a:r>
          </a:p>
          <a:p>
            <a:pPr marL="914400" lvl="1" indent="-457200">
              <a:buFont typeface="Wingdings" pitchFamily="2" charset="2"/>
              <a:buChar char="Ø"/>
              <a:defRPr/>
            </a:pPr>
            <a:r>
              <a:rPr lang="en-US" sz="2000" b="1" i="1" dirty="0" smtClean="0"/>
              <a:t>Find your BEST 5 pieces of evidence—we’ll see if we can match them up with Enlightenment Philosophes tomorrow…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634583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0"/>
            <a:ext cx="7272339" cy="1339009"/>
          </a:xfrm>
        </p:spPr>
        <p:txBody>
          <a:bodyPr/>
          <a:lstStyle/>
          <a:p>
            <a:r>
              <a:rPr lang="en-US" dirty="0" smtClean="0"/>
              <a:t>Life in the lap of luxury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17" y="1008993"/>
            <a:ext cx="7744747" cy="287281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While the 3</a:t>
            </a:r>
            <a:r>
              <a:rPr lang="en-US" baseline="30000" dirty="0" smtClean="0"/>
              <a:t>rd</a:t>
            </a:r>
            <a:r>
              <a:rPr lang="en-US" dirty="0" smtClean="0"/>
              <a:t> estate is working, providing for their family and paying taxes and tithes the king and queen are seen buying wealthy clothing, gems, gifts and having lavish parties </a:t>
            </a:r>
          </a:p>
          <a:p>
            <a:pPr lvl="1"/>
            <a:r>
              <a:rPr lang="en-US" dirty="0" smtClean="0"/>
              <a:t>If you are part of the 1</a:t>
            </a:r>
            <a:r>
              <a:rPr lang="en-US" baseline="30000" dirty="0" smtClean="0"/>
              <a:t>st</a:t>
            </a:r>
            <a:r>
              <a:rPr lang="en-US" dirty="0" smtClean="0"/>
              <a:t> or 2</a:t>
            </a:r>
            <a:r>
              <a:rPr lang="en-US" baseline="30000" dirty="0" smtClean="0"/>
              <a:t>nd</a:t>
            </a:r>
            <a:r>
              <a:rPr lang="en-US" dirty="0" smtClean="0"/>
              <a:t> estate come grab a piece of candy from the party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61586" y="3733800"/>
            <a:ext cx="2701529" cy="27015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0521" y="3881803"/>
            <a:ext cx="4015747" cy="2842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1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1"/>
            <a:ext cx="7272339" cy="798786"/>
          </a:xfrm>
        </p:spPr>
        <p:txBody>
          <a:bodyPr/>
          <a:lstStyle/>
          <a:p>
            <a:r>
              <a:rPr lang="en-US" dirty="0" smtClean="0"/>
              <a:t>Continue living your life…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04497" y="798788"/>
            <a:ext cx="4334145" cy="605921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82575" indent="-282575" algn="l" defTabSz="914400" rtl="0" eaLnBrk="1" latinLnBrk="0" hangingPunct="1">
              <a:spcBef>
                <a:spcPts val="2000"/>
              </a:spcBef>
              <a:buFont typeface="Wingdings" pitchFamily="2" charset="2"/>
              <a:buChar char="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77850" indent="-2952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6042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143000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425575" indent="-282575" algn="l" defTabSz="914400" rtl="0" eaLnBrk="1" latinLnBrk="0" hangingPunct="1">
              <a:spcBef>
                <a:spcPts val="600"/>
              </a:spcBef>
              <a:buFont typeface="Wingdings" pitchFamily="2" charset="2"/>
              <a:buChar char="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1325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002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90763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71750" indent="-288925" algn="l" defTabSz="914400" rtl="0" eaLnBrk="1" latinLnBrk="0" hangingPunct="1">
              <a:spcBef>
                <a:spcPct val="20000"/>
              </a:spcBef>
              <a:buFont typeface="Wingdings" pitchFamily="2" charset="2"/>
              <a:buChar char=""/>
              <a:defRPr lang="en-US" sz="18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 smtClean="0"/>
              <a:t>3</a:t>
            </a:r>
            <a:r>
              <a:rPr lang="en-US" sz="2800" b="1" baseline="30000" dirty="0" smtClean="0"/>
              <a:t>rd</a:t>
            </a:r>
            <a:r>
              <a:rPr lang="en-US" sz="2800" b="1" dirty="0" smtClean="0"/>
              <a:t>  Estate (Peasants ONLY</a:t>
            </a:r>
            <a:r>
              <a:rPr lang="en-US" sz="2800" dirty="0" smtClean="0"/>
              <a:t>):</a:t>
            </a:r>
          </a:p>
          <a:p>
            <a:pPr lvl="1"/>
            <a:r>
              <a:rPr lang="en-US" sz="2400" dirty="0" smtClean="0"/>
              <a:t>You must work in the mills or on the farms</a:t>
            </a:r>
          </a:p>
          <a:p>
            <a:pPr lvl="2"/>
            <a:r>
              <a:rPr lang="en-US" sz="2400" dirty="0" smtClean="0"/>
              <a:t> a.k.a. wipe down all </a:t>
            </a:r>
            <a:r>
              <a:rPr lang="en-US" sz="2400" b="1" dirty="0" smtClean="0"/>
              <a:t>desks/chairs</a:t>
            </a:r>
            <a:r>
              <a:rPr lang="en-US" sz="2400" dirty="0" smtClean="0"/>
              <a:t> at your table group!  Yes… I’m being serious!</a:t>
            </a:r>
          </a:p>
          <a:p>
            <a:pPr lvl="3"/>
            <a:r>
              <a:rPr lang="en-US" sz="2000" dirty="0" smtClean="0"/>
              <a:t>You earn </a:t>
            </a:r>
            <a:r>
              <a:rPr lang="en-US" sz="2000" u="sng" dirty="0" smtClean="0"/>
              <a:t>$20 </a:t>
            </a:r>
            <a:r>
              <a:rPr lang="en-US" sz="1400" i="1" dirty="0" smtClean="0"/>
              <a:t>(take from the King)</a:t>
            </a:r>
          </a:p>
          <a:p>
            <a:pPr lvl="3"/>
            <a:r>
              <a:rPr lang="en-US" sz="2000" dirty="0" smtClean="0"/>
              <a:t>BUT… you must pay the nobles for allowing you to work on their land, therefore, </a:t>
            </a:r>
            <a:r>
              <a:rPr lang="en-US" sz="2000" u="sng" dirty="0" smtClean="0"/>
              <a:t>PAY $10 </a:t>
            </a:r>
            <a:r>
              <a:rPr lang="en-US" sz="1400" i="1" dirty="0" smtClean="0"/>
              <a:t>(to the 2</a:t>
            </a:r>
            <a:r>
              <a:rPr lang="en-US" sz="1400" i="1" baseline="30000" dirty="0" smtClean="0"/>
              <a:t>nd</a:t>
            </a:r>
            <a:r>
              <a:rPr lang="en-US" sz="1400" i="1" dirty="0" smtClean="0"/>
              <a:t> estate)</a:t>
            </a:r>
          </a:p>
          <a:p>
            <a:pPr lvl="1"/>
            <a:r>
              <a:rPr lang="en-US" sz="2400" dirty="0" smtClean="0"/>
              <a:t>You also must feed your family</a:t>
            </a:r>
          </a:p>
          <a:p>
            <a:pPr lvl="2"/>
            <a:r>
              <a:rPr lang="en-US" sz="2400" dirty="0" smtClean="0"/>
              <a:t>Bread will cost you  </a:t>
            </a:r>
            <a:r>
              <a:rPr lang="en-US" sz="2400" u="sng" dirty="0" smtClean="0"/>
              <a:t>$5 </a:t>
            </a:r>
            <a:r>
              <a:rPr lang="en-US" sz="1400" i="1" dirty="0" smtClean="0"/>
              <a:t>(give to the King)</a:t>
            </a: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8642" y="4498664"/>
            <a:ext cx="4305358" cy="2359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91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Monthly Pay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8774" y="1518111"/>
            <a:ext cx="7850259" cy="4787155"/>
          </a:xfrm>
        </p:spPr>
        <p:txBody>
          <a:bodyPr>
            <a:noAutofit/>
          </a:bodyPr>
          <a:lstStyle/>
          <a:p>
            <a:r>
              <a:rPr lang="en-US" sz="4000" dirty="0" smtClean="0"/>
              <a:t>Members of the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estate: </a:t>
            </a:r>
            <a:r>
              <a:rPr lang="en-US" sz="4000" dirty="0" smtClean="0"/>
              <a:t>$200</a:t>
            </a:r>
            <a:endParaRPr lang="en-US" sz="4000" dirty="0" smtClean="0"/>
          </a:p>
          <a:p>
            <a:r>
              <a:rPr lang="en-US" sz="4000" dirty="0" smtClean="0"/>
              <a:t>Members of the 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estate: </a:t>
            </a:r>
            <a:r>
              <a:rPr lang="en-US" sz="4000" dirty="0" smtClean="0"/>
              <a:t>$</a:t>
            </a:r>
            <a:r>
              <a:rPr lang="en-US" sz="4000" dirty="0"/>
              <a:t>1</a:t>
            </a:r>
            <a:r>
              <a:rPr lang="en-US" sz="4000" dirty="0" smtClean="0"/>
              <a:t>00</a:t>
            </a:r>
            <a:endParaRPr lang="en-US" sz="4000" dirty="0" smtClean="0"/>
          </a:p>
          <a:p>
            <a:r>
              <a:rPr lang="en-US" sz="4000" dirty="0" smtClean="0"/>
              <a:t>Members of the 3</a:t>
            </a:r>
            <a:r>
              <a:rPr lang="en-US" sz="4000" baseline="30000" dirty="0" smtClean="0"/>
              <a:t>rd</a:t>
            </a:r>
            <a:r>
              <a:rPr lang="en-US" sz="4000" dirty="0" smtClean="0"/>
              <a:t> estate: </a:t>
            </a:r>
          </a:p>
          <a:p>
            <a:pPr lvl="1"/>
            <a:r>
              <a:rPr lang="en-US" sz="3600" dirty="0" smtClean="0"/>
              <a:t>Bourgeoisie: </a:t>
            </a:r>
            <a:r>
              <a:rPr lang="en-US" sz="3600" dirty="0" smtClean="0"/>
              <a:t>$20</a:t>
            </a:r>
            <a:endParaRPr lang="en-US" sz="3600" dirty="0" smtClean="0"/>
          </a:p>
          <a:p>
            <a:pPr lvl="1"/>
            <a:r>
              <a:rPr lang="en-US" sz="3600" dirty="0" smtClean="0"/>
              <a:t>Peasants: </a:t>
            </a:r>
            <a:r>
              <a:rPr lang="en-US" sz="3600" dirty="0" smtClean="0"/>
              <a:t>$</a:t>
            </a:r>
            <a:r>
              <a:rPr lang="en-US" sz="3600" dirty="0"/>
              <a:t>1</a:t>
            </a:r>
            <a:r>
              <a:rPr lang="en-US" sz="3600" dirty="0" smtClean="0"/>
              <a:t>0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1023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60989"/>
            <a:ext cx="7272339" cy="1339009"/>
          </a:xfrm>
        </p:spPr>
        <p:txBody>
          <a:bodyPr/>
          <a:lstStyle/>
          <a:p>
            <a:r>
              <a:rPr lang="en-US" dirty="0" smtClean="0"/>
              <a:t>Palace of Versailles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627" y="1419368"/>
            <a:ext cx="8011235" cy="4706796"/>
          </a:xfrm>
        </p:spPr>
        <p:txBody>
          <a:bodyPr>
            <a:normAutofit/>
          </a:bodyPr>
          <a:lstStyle/>
          <a:p>
            <a:r>
              <a:rPr lang="en-US" sz="3600" dirty="0" smtClean="0"/>
              <a:t>King Louis XVI is not in a good mood </a:t>
            </a:r>
            <a:r>
              <a:rPr lang="en-US" sz="3600" dirty="0" smtClean="0">
                <a:sym typeface="Wingdings"/>
              </a:rPr>
              <a:t> He needs to plant 13,000 new trees in his beautiful garden and add 3 new fountains.</a:t>
            </a:r>
          </a:p>
          <a:p>
            <a:pPr lvl="1"/>
            <a:r>
              <a:rPr lang="en-US" sz="3200" dirty="0" smtClean="0">
                <a:sym typeface="Wingdings"/>
              </a:rPr>
              <a:t>3</a:t>
            </a:r>
            <a:r>
              <a:rPr lang="en-US" sz="3200" baseline="30000" dirty="0" smtClean="0">
                <a:sym typeface="Wingdings"/>
              </a:rPr>
              <a:t>rd</a:t>
            </a:r>
            <a:r>
              <a:rPr lang="en-US" sz="3200" dirty="0" smtClean="0">
                <a:sym typeface="Wingdings"/>
              </a:rPr>
              <a:t> estate should pay $10 each for this upgrade</a:t>
            </a:r>
            <a:r>
              <a:rPr lang="en-US" sz="3200" dirty="0" smtClean="0">
                <a:sym typeface="Wingdings"/>
              </a:rPr>
              <a:t>. (to the King…)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89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France needs to pay back war debts…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960" y="1613646"/>
            <a:ext cx="8427720" cy="5091954"/>
          </a:xfrm>
        </p:spPr>
        <p:txBody>
          <a:bodyPr>
            <a:normAutofit/>
          </a:bodyPr>
          <a:lstStyle/>
          <a:p>
            <a:r>
              <a:rPr lang="en-US" dirty="0" smtClean="0"/>
              <a:t>Because the King and Queen want to keep the privileged classes loyal, they demand more taxes for the 3</a:t>
            </a:r>
            <a:r>
              <a:rPr lang="en-US" baseline="30000" dirty="0" smtClean="0"/>
              <a:t>rd</a:t>
            </a:r>
            <a:r>
              <a:rPr lang="en-US" dirty="0" smtClean="0"/>
              <a:t> estate.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Estate</a:t>
            </a:r>
          </a:p>
          <a:p>
            <a:pPr lvl="1"/>
            <a:r>
              <a:rPr lang="en-US" dirty="0" smtClean="0"/>
              <a:t>Pay nothing 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Estate</a:t>
            </a:r>
          </a:p>
          <a:p>
            <a:pPr lvl="1"/>
            <a:r>
              <a:rPr lang="en-US" dirty="0" smtClean="0"/>
              <a:t>Pay nothing 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Estate</a:t>
            </a:r>
          </a:p>
          <a:p>
            <a:pPr lvl="1"/>
            <a:r>
              <a:rPr lang="en-US" dirty="0" smtClean="0"/>
              <a:t>Pay $20 to the Queen</a:t>
            </a:r>
            <a:endParaRPr lang="en-US" dirty="0"/>
          </a:p>
        </p:txBody>
      </p:sp>
      <p:pic>
        <p:nvPicPr>
          <p:cNvPr id="2050" name="Picture 2" descr="http://www.catholic.org/files/images/ins_news/2014015020deb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942" y="2787070"/>
            <a:ext cx="3173233" cy="352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25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Monthly Pay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125" y="1586752"/>
            <a:ext cx="8000385" cy="4977821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Members of the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estate: $500</a:t>
            </a:r>
          </a:p>
          <a:p>
            <a:r>
              <a:rPr lang="en-US" sz="4000" dirty="0" smtClean="0"/>
              <a:t>Members of the 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estate: $</a:t>
            </a:r>
            <a:r>
              <a:rPr lang="en-US" sz="4000" dirty="0"/>
              <a:t>3</a:t>
            </a:r>
            <a:r>
              <a:rPr lang="en-US" sz="4000" dirty="0" smtClean="0"/>
              <a:t>00</a:t>
            </a:r>
          </a:p>
          <a:p>
            <a:r>
              <a:rPr lang="en-US" sz="4000" dirty="0" smtClean="0"/>
              <a:t>Members of the 3</a:t>
            </a:r>
            <a:r>
              <a:rPr lang="en-US" sz="4000" baseline="30000" dirty="0" smtClean="0"/>
              <a:t>rd</a:t>
            </a:r>
            <a:r>
              <a:rPr lang="en-US" sz="4000" dirty="0" smtClean="0"/>
              <a:t> estate: </a:t>
            </a:r>
          </a:p>
          <a:p>
            <a:pPr lvl="1"/>
            <a:r>
              <a:rPr lang="en-US" sz="3600" dirty="0" smtClean="0"/>
              <a:t>Bourgeoisie: $100</a:t>
            </a:r>
          </a:p>
          <a:p>
            <a:pPr lvl="1"/>
            <a:r>
              <a:rPr lang="en-US" sz="3600" dirty="0" smtClean="0"/>
              <a:t>Peasants: Due to bad crops, you were only able to earn $</a:t>
            </a:r>
            <a:r>
              <a:rPr lang="en-US" sz="3600" dirty="0"/>
              <a:t>3</a:t>
            </a:r>
            <a:r>
              <a:rPr lang="en-US" sz="3600" dirty="0" smtClean="0"/>
              <a:t>0 (2 $10, 2 $5) this month. 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776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2" y="106997"/>
            <a:ext cx="7272339" cy="1339009"/>
          </a:xfrm>
        </p:spPr>
        <p:txBody>
          <a:bodyPr/>
          <a:lstStyle/>
          <a:p>
            <a:r>
              <a:rPr lang="en-US" dirty="0" smtClean="0"/>
              <a:t>Friends at court…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" y="1417320"/>
            <a:ext cx="8823960" cy="470884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King Louis XVI and Marie Antoinette want to keep their privileged class happy and loyal to them.  Especially during the time of bankruptcy and the time of enlightenment </a:t>
            </a:r>
          </a:p>
          <a:p>
            <a:r>
              <a:rPr lang="en-US" dirty="0" smtClean="0"/>
              <a:t>Because of this, the first and second estate are invited to a party at court</a:t>
            </a:r>
          </a:p>
          <a:p>
            <a:pPr lvl="1"/>
            <a:r>
              <a:rPr lang="en-US" dirty="0" smtClean="0"/>
              <a:t>Please come grab a piece of candy (1</a:t>
            </a:r>
            <a:r>
              <a:rPr lang="en-US" baseline="30000" dirty="0" smtClean="0"/>
              <a:t>st</a:t>
            </a:r>
            <a:r>
              <a:rPr lang="en-US" dirty="0" smtClean="0"/>
              <a:t> and 2</a:t>
            </a:r>
            <a:r>
              <a:rPr lang="en-US" baseline="30000" dirty="0" smtClean="0"/>
              <a:t>nd</a:t>
            </a:r>
            <a:r>
              <a:rPr lang="en-US" dirty="0" smtClean="0"/>
              <a:t> estate only)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estate</a:t>
            </a:r>
          </a:p>
          <a:p>
            <a:pPr lvl="1"/>
            <a:r>
              <a:rPr lang="en-US" dirty="0" smtClean="0"/>
              <a:t>Take $50 from the King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estate </a:t>
            </a:r>
          </a:p>
          <a:p>
            <a:pPr lvl="1"/>
            <a:r>
              <a:rPr lang="en-US" dirty="0" smtClean="0"/>
              <a:t>Take $20 from the King</a:t>
            </a:r>
            <a:endParaRPr lang="en-US" dirty="0"/>
          </a:p>
        </p:txBody>
      </p:sp>
      <p:pic>
        <p:nvPicPr>
          <p:cNvPr id="3074" name="Picture 2" descr="http://3.bp.blogspot.com/-OYUQQZ74s3c/TiYcSMksauI/AAAAAAAAA-A/YLlKi1rDJQA/s400/vicpar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37279"/>
            <a:ext cx="4114800" cy="270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63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Drought has hit France…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325880"/>
            <a:ext cx="8458200" cy="52425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Because  France’s economy is based on agriculture, </a:t>
            </a:r>
            <a:r>
              <a:rPr lang="en-US" dirty="0" smtClean="0"/>
              <a:t>the peasant farmers struggle to harvest enough crops to feed their family and pay the nobles, clergy and government. </a:t>
            </a:r>
          </a:p>
          <a:p>
            <a:r>
              <a:rPr lang="en-US" dirty="0" smtClean="0"/>
              <a:t>Due to the small amount of crops…</a:t>
            </a:r>
          </a:p>
          <a:p>
            <a:r>
              <a:rPr lang="en-US" dirty="0" smtClean="0"/>
              <a:t>The 3</a:t>
            </a:r>
            <a:r>
              <a:rPr lang="en-US" baseline="30000" dirty="0" smtClean="0"/>
              <a:t>rd</a:t>
            </a:r>
            <a:r>
              <a:rPr lang="en-US" dirty="0" smtClean="0"/>
              <a:t> Estate </a:t>
            </a:r>
            <a:r>
              <a:rPr lang="en-US" b="1" dirty="0" smtClean="0"/>
              <a:t>(Peasants ONLY) </a:t>
            </a:r>
          </a:p>
          <a:p>
            <a:pPr lvl="1"/>
            <a:r>
              <a:rPr lang="en-US" dirty="0" smtClean="0"/>
              <a:t>earns $15 (</a:t>
            </a:r>
            <a:r>
              <a:rPr lang="en-US" sz="1600" dirty="0" smtClean="0"/>
              <a:t>from the Queen)</a:t>
            </a:r>
          </a:p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Estate </a:t>
            </a:r>
            <a:r>
              <a:rPr lang="en-US" b="1" dirty="0"/>
              <a:t>(Peasants ONLY) </a:t>
            </a:r>
            <a:endParaRPr lang="en-US" dirty="0" smtClean="0"/>
          </a:p>
          <a:p>
            <a:pPr lvl="1"/>
            <a:r>
              <a:rPr lang="en-US" dirty="0" smtClean="0"/>
              <a:t>Pay $5 to the nobles </a:t>
            </a:r>
            <a:r>
              <a:rPr lang="en-US" sz="1800" dirty="0" smtClean="0"/>
              <a:t>(2</a:t>
            </a:r>
            <a:r>
              <a:rPr lang="en-US" sz="1800" baseline="30000" dirty="0" smtClean="0"/>
              <a:t>nd</a:t>
            </a:r>
            <a:r>
              <a:rPr lang="en-US" sz="1800" dirty="0" smtClean="0"/>
              <a:t> estate)</a:t>
            </a:r>
            <a:endParaRPr lang="en-US" sz="1800" dirty="0"/>
          </a:p>
          <a:p>
            <a:pPr lvl="1"/>
            <a:r>
              <a:rPr lang="en-US" dirty="0" smtClean="0"/>
              <a:t>pay $5 for bread </a:t>
            </a:r>
            <a:r>
              <a:rPr lang="en-US" sz="1800" dirty="0" smtClean="0"/>
              <a:t>(to the Queen)</a:t>
            </a:r>
            <a:endParaRPr lang="en-US" sz="1800" dirty="0"/>
          </a:p>
        </p:txBody>
      </p:sp>
      <p:pic>
        <p:nvPicPr>
          <p:cNvPr id="1026" name="Picture 2" descr="http://www.hoosieragtoday.com/wp-content/uploads/2014/10/drought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557975"/>
            <a:ext cx="3429000" cy="228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3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Monthly Pay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627" y="1405720"/>
            <a:ext cx="7888405" cy="513155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Members of the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estate: $500</a:t>
            </a:r>
          </a:p>
          <a:p>
            <a:r>
              <a:rPr lang="en-US" sz="3200" dirty="0" smtClean="0"/>
              <a:t>Members of the 2</a:t>
            </a:r>
            <a:r>
              <a:rPr lang="en-US" sz="3200" baseline="30000" dirty="0" smtClean="0"/>
              <a:t>nd</a:t>
            </a:r>
            <a:r>
              <a:rPr lang="en-US" sz="3200" dirty="0" smtClean="0"/>
              <a:t> estate: $</a:t>
            </a:r>
            <a:r>
              <a:rPr lang="en-US" sz="3200" dirty="0"/>
              <a:t>3</a:t>
            </a:r>
            <a:r>
              <a:rPr lang="en-US" sz="3200" dirty="0" smtClean="0"/>
              <a:t>00</a:t>
            </a:r>
          </a:p>
          <a:p>
            <a:r>
              <a:rPr lang="en-US" sz="3200" dirty="0" smtClean="0"/>
              <a:t>Members of the 3</a:t>
            </a:r>
            <a:r>
              <a:rPr lang="en-US" sz="3200" baseline="30000" dirty="0" smtClean="0"/>
              <a:t>rd</a:t>
            </a:r>
            <a:r>
              <a:rPr lang="en-US" sz="3200" dirty="0" smtClean="0"/>
              <a:t> estate: </a:t>
            </a:r>
          </a:p>
          <a:p>
            <a:pPr lvl="1"/>
            <a:r>
              <a:rPr lang="en-US" sz="2800" dirty="0" smtClean="0"/>
              <a:t>Bourgeoisie: $50</a:t>
            </a:r>
          </a:p>
          <a:p>
            <a:pPr lvl="1"/>
            <a:r>
              <a:rPr lang="en-US" sz="2800" dirty="0" smtClean="0"/>
              <a:t>Peasants: Due to drought</a:t>
            </a:r>
            <a:r>
              <a:rPr lang="en-US" sz="2800" smtClean="0"/>
              <a:t>, you make </a:t>
            </a:r>
            <a:r>
              <a:rPr lang="en-US" sz="2800" dirty="0" smtClean="0"/>
              <a:t>$5 this month…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444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Bills, Bills, Bills…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18836" y="1385456"/>
            <a:ext cx="8211128" cy="4740708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Members of the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estate: No Bills </a:t>
            </a:r>
            <a:r>
              <a:rPr lang="en-US" sz="3600" dirty="0" smtClean="0">
                <a:sym typeface="Wingdings" panose="05000000000000000000" pitchFamily="2" charset="2"/>
              </a:rPr>
              <a:t> </a:t>
            </a:r>
            <a:endParaRPr lang="en-US" sz="3600" dirty="0" smtClean="0"/>
          </a:p>
          <a:p>
            <a:r>
              <a:rPr lang="en-US" sz="3600" dirty="0" smtClean="0"/>
              <a:t>Members of the 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estate: No Bills </a:t>
            </a:r>
            <a:r>
              <a:rPr lang="en-US" sz="3600" dirty="0" smtClean="0">
                <a:sym typeface="Wingdings" panose="05000000000000000000" pitchFamily="2" charset="2"/>
              </a:rPr>
              <a:t></a:t>
            </a:r>
            <a:endParaRPr lang="en-US" sz="3600" dirty="0" smtClean="0"/>
          </a:p>
          <a:p>
            <a:r>
              <a:rPr lang="en-US" sz="3600" dirty="0" smtClean="0"/>
              <a:t>Members of the 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estate: </a:t>
            </a:r>
          </a:p>
          <a:p>
            <a:pPr lvl="1"/>
            <a:r>
              <a:rPr lang="en-US" sz="3200" dirty="0" smtClean="0"/>
              <a:t>Bourgeoisie: $5</a:t>
            </a:r>
          </a:p>
          <a:p>
            <a:pPr lvl="1"/>
            <a:r>
              <a:rPr lang="en-US" sz="3200" dirty="0" smtClean="0"/>
              <a:t>Peasants: Please pay $30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6268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lgerian" charset="0"/>
              </a:rPr>
              <a:t>The </a:t>
            </a:r>
            <a:r>
              <a:rPr lang="en-US" dirty="0" err="1" smtClean="0">
                <a:latin typeface="Algerian" charset="0"/>
              </a:rPr>
              <a:t>ancien</a:t>
            </a:r>
            <a:r>
              <a:rPr lang="en-US" dirty="0" smtClean="0">
                <a:latin typeface="Algerian" charset="0"/>
              </a:rPr>
              <a:t> </a:t>
            </a:r>
            <a:r>
              <a:rPr lang="en-US" dirty="0" err="1" smtClean="0">
                <a:latin typeface="Algerian" charset="0"/>
              </a:rPr>
              <a:t>rÉgime</a:t>
            </a:r>
            <a:r>
              <a:rPr lang="en-US" dirty="0" smtClean="0">
                <a:latin typeface="Algerian" charset="0"/>
              </a:rPr>
              <a:t/>
            </a:r>
            <a:br>
              <a:rPr lang="en-US" dirty="0" smtClean="0">
                <a:latin typeface="Algerian" charset="0"/>
              </a:rPr>
            </a:br>
            <a:r>
              <a:rPr lang="en-US" dirty="0" smtClean="0">
                <a:latin typeface="Algerian" charset="0"/>
              </a:rPr>
              <a:t>Look familiar?!?</a:t>
            </a:r>
            <a:endParaRPr lang="en-US" dirty="0">
              <a:latin typeface="Algerian" charset="0"/>
            </a:endParaRPr>
          </a:p>
        </p:txBody>
      </p:sp>
      <p:pic>
        <p:nvPicPr>
          <p:cNvPr id="1026" name="Picture 2" descr="Image result for the three esta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" y="1295400"/>
            <a:ext cx="4714875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Left Arrow 2"/>
          <p:cNvSpPr/>
          <p:nvPr/>
        </p:nvSpPr>
        <p:spPr>
          <a:xfrm>
            <a:off x="3048000" y="1905000"/>
            <a:ext cx="10668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eft Arrow 10"/>
          <p:cNvSpPr/>
          <p:nvPr/>
        </p:nvSpPr>
        <p:spPr>
          <a:xfrm>
            <a:off x="3416011" y="3810000"/>
            <a:ext cx="1994189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>
            <a:off x="3733800" y="5715000"/>
            <a:ext cx="23622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49511" y="1905000"/>
            <a:ext cx="3022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1</a:t>
            </a:r>
            <a:r>
              <a:rPr lang="en-US" baseline="30000" dirty="0" smtClean="0"/>
              <a:t>st</a:t>
            </a:r>
            <a:r>
              <a:rPr lang="en-US" dirty="0" smtClean="0"/>
              <a:t> ESTATE:  The Church &amp; it’s Clergy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638800" y="3892034"/>
            <a:ext cx="30228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2</a:t>
            </a:r>
            <a:r>
              <a:rPr lang="en-US" baseline="30000" dirty="0" smtClean="0"/>
              <a:t>nd</a:t>
            </a:r>
            <a:r>
              <a:rPr lang="en-US" dirty="0" smtClean="0"/>
              <a:t> ESTATE:  The Nobility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21400" y="5797034"/>
            <a:ext cx="30228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3</a:t>
            </a:r>
            <a:r>
              <a:rPr lang="en-US" baseline="30000" dirty="0" smtClean="0"/>
              <a:t>rd</a:t>
            </a:r>
            <a:r>
              <a:rPr lang="en-US" dirty="0" smtClean="0"/>
              <a:t> ESTATE:  Everyone else:  although there were differing levels here as well…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685800" y="5334000"/>
            <a:ext cx="3429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eft Arrow 17"/>
          <p:cNvSpPr/>
          <p:nvPr/>
        </p:nvSpPr>
        <p:spPr>
          <a:xfrm>
            <a:off x="4103255" y="4876800"/>
            <a:ext cx="1066800" cy="533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5297198" y="4543335"/>
            <a:ext cx="3706091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The BOURGEOISIE : Not nobility, not a peasant…more in line with the “middle class”  Merchants, small business owners…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436707" y="152400"/>
            <a:ext cx="8229600" cy="1219200"/>
          </a:xfrm>
          <a:prstGeom prst="rect">
            <a:avLst/>
          </a:prstGeom>
          <a:solidFill>
            <a:srgbClr val="FFFF00"/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latin typeface="Algerian" charset="0"/>
              </a:rPr>
              <a:t>Let’s try to put it into practice…</a:t>
            </a:r>
            <a:endParaRPr lang="en-US" dirty="0">
              <a:latin typeface="Algeri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63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Estates Debrief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458" y="1345474"/>
            <a:ext cx="7485016" cy="31220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4"/>
                </a:solidFill>
              </a:rPr>
              <a:t>Please answer the following on a blank note card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much money do you have?</a:t>
            </a:r>
          </a:p>
          <a:p>
            <a:pPr marL="739775" lvl="1" indent="-457200">
              <a:buFont typeface="+mj-lt"/>
              <a:buAutoNum type="arabicPeriod"/>
            </a:pPr>
            <a:r>
              <a:rPr lang="en-US" dirty="0" smtClean="0"/>
              <a:t>More or less from when we started?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Who had the most? The least?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What are the problems with this system?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How did you feel during the simulation?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2514" y="4906408"/>
            <a:ext cx="81120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/>
              <a:t>You need  to put all the money back in the same way you received it! </a:t>
            </a:r>
          </a:p>
          <a:p>
            <a:pPr algn="ctr"/>
            <a:r>
              <a:rPr lang="en-US" sz="2400" i="1" dirty="0" smtClean="0"/>
              <a:t>Make sure there is a rubber band keeping it all together</a:t>
            </a:r>
          </a:p>
          <a:p>
            <a:pPr algn="ctr"/>
            <a:r>
              <a:rPr lang="en-US" sz="2400" i="1" dirty="0" smtClean="0"/>
              <a:t>Have one person bring the money to King Steen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67577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274638"/>
            <a:ext cx="7272339" cy="870672"/>
          </a:xfrm>
        </p:spPr>
        <p:txBody>
          <a:bodyPr/>
          <a:lstStyle/>
          <a:p>
            <a:r>
              <a:rPr lang="en-US" dirty="0" smtClean="0"/>
              <a:t>Closing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909" y="1330036"/>
            <a:ext cx="7622455" cy="4796128"/>
          </a:xfrm>
        </p:spPr>
        <p:txBody>
          <a:bodyPr>
            <a:noAutofit/>
          </a:bodyPr>
          <a:lstStyle/>
          <a:p>
            <a:r>
              <a:rPr lang="en-US" sz="2800" dirty="0" smtClean="0"/>
              <a:t>Please  write a formal letter to King Louis XVI</a:t>
            </a:r>
          </a:p>
          <a:p>
            <a:pPr lvl="1"/>
            <a:r>
              <a:rPr lang="en-US" sz="2400" dirty="0" smtClean="0"/>
              <a:t>This letter should include your reaction to this activity</a:t>
            </a:r>
          </a:p>
          <a:p>
            <a:pPr lvl="2"/>
            <a:r>
              <a:rPr lang="en-US" sz="2400" dirty="0" smtClean="0"/>
              <a:t>3</a:t>
            </a:r>
            <a:r>
              <a:rPr lang="en-US" sz="2400" baseline="30000" dirty="0" smtClean="0"/>
              <a:t>RD</a:t>
            </a:r>
            <a:r>
              <a:rPr lang="en-US" sz="2400" dirty="0" smtClean="0"/>
              <a:t> Estate: </a:t>
            </a:r>
          </a:p>
          <a:p>
            <a:pPr lvl="3"/>
            <a:r>
              <a:rPr lang="en-US" sz="2200" dirty="0" smtClean="0"/>
              <a:t>What should he do as King to fix the problems in society? How can he help you? </a:t>
            </a:r>
          </a:p>
          <a:p>
            <a:pPr lvl="2"/>
            <a:r>
              <a:rPr lang="en-US" sz="2400" dirty="0" smtClean="0"/>
              <a:t>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 &amp; 2</a:t>
            </a:r>
            <a:r>
              <a:rPr lang="en-US" sz="2400" baseline="30000" dirty="0" smtClean="0"/>
              <a:t>ND</a:t>
            </a:r>
            <a:r>
              <a:rPr lang="en-US" sz="2400" dirty="0"/>
              <a:t> </a:t>
            </a:r>
            <a:r>
              <a:rPr lang="en-US" sz="2400" dirty="0" smtClean="0"/>
              <a:t>Estate</a:t>
            </a:r>
            <a:r>
              <a:rPr lang="en-US" sz="2400" smtClean="0"/>
              <a:t>: </a:t>
            </a:r>
          </a:p>
          <a:p>
            <a:pPr lvl="3"/>
            <a:r>
              <a:rPr lang="en-US" sz="2200" smtClean="0"/>
              <a:t>Warn </a:t>
            </a:r>
            <a:r>
              <a:rPr lang="en-US" sz="2200" dirty="0" smtClean="0"/>
              <a:t>him of the actions you see the 3</a:t>
            </a:r>
            <a:r>
              <a:rPr lang="en-US" sz="2200" baseline="30000" dirty="0" smtClean="0"/>
              <a:t>rd</a:t>
            </a:r>
            <a:r>
              <a:rPr lang="en-US" sz="2200" dirty="0" smtClean="0"/>
              <a:t> estate taking – is there rebellion in the near future? </a:t>
            </a:r>
          </a:p>
          <a:p>
            <a:r>
              <a:rPr lang="en-US" sz="2800" dirty="0" smtClean="0"/>
              <a:t>Please write on separate piece of paper</a:t>
            </a:r>
          </a:p>
          <a:p>
            <a:pPr lvl="1"/>
            <a:r>
              <a:rPr lang="en-US" sz="2400" dirty="0" smtClean="0"/>
              <a:t>Minimum of half a page</a:t>
            </a:r>
          </a:p>
          <a:p>
            <a:pPr lvl="1"/>
            <a:r>
              <a:rPr lang="en-US" sz="2400" dirty="0" smtClean="0"/>
              <a:t>Due before you leave class today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1156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Autofit/>
          </a:bodyPr>
          <a:lstStyle/>
          <a:p>
            <a:r>
              <a:rPr lang="en-US" sz="2800" dirty="0" smtClean="0">
                <a:latin typeface="Algerian" charset="0"/>
              </a:rPr>
              <a:t>France’s population was approximately 27 million in 1788.  We need to determine to which estate you will belong…</a:t>
            </a:r>
            <a:endParaRPr lang="en-US" sz="2800" dirty="0">
              <a:latin typeface="Algerian" charset="0"/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1143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How do you determine which Estate you will be born into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6148" name="Picture 4" descr="French Peasant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4761">
            <a:off x="6207360" y="3561346"/>
            <a:ext cx="2743200" cy="209867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ardinal_Rohan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7402">
            <a:off x="415191" y="3387231"/>
            <a:ext cx="1657350" cy="2478088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frenchfashion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797" y="3276600"/>
            <a:ext cx="3657600" cy="2092325"/>
          </a:xfrm>
          <a:prstGeom prst="rect">
            <a:avLst/>
          </a:prstGeom>
          <a:noFill/>
          <a:ln w="38100" cmpd="dbl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0" y="5943600"/>
            <a:ext cx="9144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Please 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gather 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by your Estate &amp; 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read 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your 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information 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to familiarize </a:t>
            </a:r>
            <a:r>
              <a:rPr lang="en-US" sz="24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yourself with </a:t>
            </a:r>
            <a:r>
              <a:rPr lang="en-US" sz="2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your new estate.</a:t>
            </a:r>
          </a:p>
        </p:txBody>
      </p:sp>
      <p:sp>
        <p:nvSpPr>
          <p:cNvPr id="2" name="Rectangle 1"/>
          <p:cNvSpPr/>
          <p:nvPr/>
        </p:nvSpPr>
        <p:spPr>
          <a:xfrm>
            <a:off x="1571789" y="2362200"/>
            <a:ext cx="60004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FontTx/>
              <a:buNone/>
            </a:pPr>
            <a:r>
              <a:rPr lang="en-US" sz="3200" b="1" i="1" dirty="0"/>
              <a:t>…By the “Sticks of Fate” of course!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1049422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u="sng" dirty="0" smtClean="0"/>
              <a:t>Starting </a:t>
            </a:r>
            <a:r>
              <a:rPr lang="en-US" sz="3200" u="sng" dirty="0" smtClean="0"/>
              <a:t>Money</a:t>
            </a:r>
            <a:r>
              <a:rPr lang="en-US" sz="3200" dirty="0" smtClean="0"/>
              <a:t>:  We will have “rounds”  The King requires you to briefly record your thoughts/issues </a:t>
            </a:r>
            <a:r>
              <a:rPr lang="en-US" sz="3200" smtClean="0"/>
              <a:t>(cahiers) </a:t>
            </a:r>
            <a:r>
              <a:rPr lang="en-US" sz="3200" dirty="0" smtClean="0"/>
              <a:t>in your notes after each round 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09800"/>
            <a:ext cx="9144000" cy="429736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3500" b="1" u="sng" dirty="0" smtClean="0"/>
              <a:t>1</a:t>
            </a:r>
            <a:r>
              <a:rPr lang="en-US" sz="3500" b="1" u="sng" baseline="30000" dirty="0" smtClean="0"/>
              <a:t>st</a:t>
            </a:r>
            <a:r>
              <a:rPr lang="en-US" sz="3500" b="1" u="sng" dirty="0" smtClean="0"/>
              <a:t> Estate About 1</a:t>
            </a:r>
            <a:r>
              <a:rPr lang="en-US" sz="3500" b="1" u="sng" dirty="0" smtClean="0"/>
              <a:t>% (1 of you…):</a:t>
            </a:r>
            <a:r>
              <a:rPr lang="en-US" sz="3500" b="1" dirty="0" smtClean="0"/>
              <a:t>  </a:t>
            </a:r>
          </a:p>
          <a:p>
            <a:pPr marL="0" indent="0" algn="ctr">
              <a:buNone/>
            </a:pPr>
            <a:r>
              <a:rPr lang="en-US" sz="3500" b="1" dirty="0" smtClean="0"/>
              <a:t>Clergy </a:t>
            </a:r>
            <a:r>
              <a:rPr lang="en-US" sz="3500" b="1" dirty="0"/>
              <a:t>- </a:t>
            </a:r>
            <a:r>
              <a:rPr lang="en-US" sz="3500" dirty="0"/>
              <a:t>$500 (5 -$100)</a:t>
            </a:r>
          </a:p>
          <a:p>
            <a:pPr marL="0" indent="0" algn="ctr">
              <a:buNone/>
            </a:pPr>
            <a:r>
              <a:rPr lang="en-US" sz="3500" b="1" u="sng" dirty="0" smtClean="0"/>
              <a:t>2</a:t>
            </a:r>
            <a:r>
              <a:rPr lang="en-US" sz="3500" b="1" u="sng" baseline="30000" dirty="0" smtClean="0"/>
              <a:t>nd</a:t>
            </a:r>
            <a:r>
              <a:rPr lang="en-US" sz="3500" b="1" u="sng" dirty="0" smtClean="0"/>
              <a:t> Estate About </a:t>
            </a:r>
            <a:r>
              <a:rPr lang="en-US" sz="3500" b="1" u="sng" dirty="0" smtClean="0"/>
              <a:t>2% (2 of you…):</a:t>
            </a:r>
            <a:r>
              <a:rPr lang="en-US" sz="3500" b="1" dirty="0" smtClean="0"/>
              <a:t>  </a:t>
            </a:r>
          </a:p>
          <a:p>
            <a:pPr marL="0" indent="0" algn="ctr">
              <a:buNone/>
            </a:pPr>
            <a:r>
              <a:rPr lang="en-US" sz="3500" b="1" dirty="0" smtClean="0"/>
              <a:t>Nobility </a:t>
            </a:r>
            <a:r>
              <a:rPr lang="en-US" sz="3500" dirty="0"/>
              <a:t>- $300 (3 - $100)</a:t>
            </a:r>
          </a:p>
          <a:p>
            <a:pPr marL="0" indent="0" algn="ctr">
              <a:buNone/>
            </a:pPr>
            <a:r>
              <a:rPr lang="en-US" sz="3500" b="1" u="sng" dirty="0" smtClean="0"/>
              <a:t>The 3</a:t>
            </a:r>
            <a:r>
              <a:rPr lang="en-US" sz="3500" b="1" u="sng" baseline="30000" dirty="0" smtClean="0"/>
              <a:t>rd</a:t>
            </a:r>
            <a:r>
              <a:rPr lang="en-US" sz="3500" b="1" u="sng" dirty="0" smtClean="0"/>
              <a:t> Estate—The other 97</a:t>
            </a:r>
            <a:r>
              <a:rPr lang="en-US" sz="3500" b="1" u="sng" dirty="0" smtClean="0"/>
              <a:t>% (the rest of you…)</a:t>
            </a:r>
            <a:endParaRPr lang="en-US" sz="3500" b="1" u="sng" dirty="0" smtClean="0"/>
          </a:p>
          <a:p>
            <a:pPr marL="0" indent="0" algn="ctr">
              <a:buNone/>
            </a:pPr>
            <a:r>
              <a:rPr lang="en-US" sz="3100" b="1" dirty="0" smtClean="0"/>
              <a:t>About 10% </a:t>
            </a:r>
            <a:r>
              <a:rPr lang="en-US" sz="3100" b="1" dirty="0" smtClean="0"/>
              <a:t>(6) of </a:t>
            </a:r>
            <a:r>
              <a:rPr lang="en-US" sz="3100" b="1" dirty="0" smtClean="0"/>
              <a:t>the 3</a:t>
            </a:r>
            <a:r>
              <a:rPr lang="en-US" sz="3100" b="1" baseline="30000" dirty="0" smtClean="0"/>
              <a:t>rd</a:t>
            </a:r>
            <a:r>
              <a:rPr lang="en-US" sz="3100" b="1" dirty="0" smtClean="0"/>
              <a:t> </a:t>
            </a:r>
            <a:r>
              <a:rPr lang="en-US" sz="3100" b="1" dirty="0" smtClean="0"/>
              <a:t>Estate Bourgeoisie – </a:t>
            </a:r>
            <a:r>
              <a:rPr lang="en-US" sz="3100" dirty="0"/>
              <a:t>$100 </a:t>
            </a:r>
            <a:r>
              <a:rPr lang="en-US" sz="3100" dirty="0"/>
              <a:t>(6 $10, 8 $5)</a:t>
            </a:r>
          </a:p>
          <a:p>
            <a:pPr marL="0" indent="0" algn="ctr">
              <a:buNone/>
            </a:pPr>
            <a:r>
              <a:rPr lang="en-US" sz="3100" b="1" dirty="0" smtClean="0"/>
              <a:t>About 90% </a:t>
            </a:r>
            <a:r>
              <a:rPr lang="en-US" sz="3100" b="1" dirty="0" smtClean="0"/>
              <a:t>(of </a:t>
            </a:r>
            <a:r>
              <a:rPr lang="en-US" sz="3100" b="1" dirty="0" smtClean="0"/>
              <a:t>the 3</a:t>
            </a:r>
            <a:r>
              <a:rPr lang="en-US" sz="3100" b="1" baseline="30000" dirty="0" smtClean="0"/>
              <a:t>rd</a:t>
            </a:r>
            <a:r>
              <a:rPr lang="en-US" sz="3100" b="1" dirty="0" smtClean="0"/>
              <a:t> </a:t>
            </a:r>
            <a:r>
              <a:rPr lang="en-US" sz="3100" b="1" dirty="0" smtClean="0"/>
              <a:t>Estate—Peasant</a:t>
            </a:r>
          </a:p>
          <a:p>
            <a:pPr marL="0" indent="0" algn="ctr">
              <a:buNone/>
            </a:pPr>
            <a:r>
              <a:rPr lang="en-US" sz="3100" dirty="0" smtClean="0"/>
              <a:t>$50 </a:t>
            </a:r>
            <a:r>
              <a:rPr lang="en-US" sz="3100" dirty="0"/>
              <a:t>(4 $10, 2 $5</a:t>
            </a:r>
            <a:r>
              <a:rPr lang="en-US" sz="3100" dirty="0" smtClean="0"/>
              <a:t>)…or until the </a:t>
            </a:r>
            <a:r>
              <a:rPr lang="en-US" sz="3100" dirty="0" smtClean="0"/>
              <a:t>small </a:t>
            </a:r>
            <a:r>
              <a:rPr lang="en-US" sz="3100" dirty="0" smtClean="0"/>
              <a:t>money </a:t>
            </a:r>
            <a:r>
              <a:rPr lang="en-US" sz="3100" b="1" i="1" u="sng" dirty="0" smtClean="0"/>
              <a:t>runs out</a:t>
            </a:r>
            <a:r>
              <a:rPr lang="en-US" sz="3100" dirty="0" smtClean="0"/>
              <a:t>?!?</a:t>
            </a:r>
            <a:endParaRPr lang="en-US" sz="3100" dirty="0" smtClean="0"/>
          </a:p>
          <a:p>
            <a:pPr marL="0" indent="0" algn="ctr">
              <a:buNone/>
            </a:pPr>
            <a:endParaRPr lang="en-US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706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22070"/>
            <a:ext cx="8569234" cy="6296296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Because I, the King, do not want to anger my </a:t>
            </a:r>
            <a:r>
              <a:rPr lang="en-US" sz="3200" b="1" u="sng" dirty="0" smtClean="0"/>
              <a:t>higher status </a:t>
            </a:r>
            <a:r>
              <a:rPr lang="en-US" sz="3200" dirty="0" smtClean="0"/>
              <a:t>citizens I do what I can to keep them pleased. </a:t>
            </a:r>
          </a:p>
          <a:p>
            <a:r>
              <a:rPr lang="en-US" sz="3200" dirty="0" smtClean="0"/>
              <a:t>If you are part of the </a:t>
            </a:r>
            <a:r>
              <a:rPr lang="en-US" sz="3200" u="sng" dirty="0" smtClean="0"/>
              <a:t>1</a:t>
            </a:r>
            <a:r>
              <a:rPr lang="en-US" sz="3200" u="sng" baseline="30000" dirty="0" smtClean="0"/>
              <a:t>st</a:t>
            </a:r>
            <a:r>
              <a:rPr lang="en-US" sz="3200" u="sng" dirty="0" smtClean="0"/>
              <a:t> estate </a:t>
            </a:r>
            <a:r>
              <a:rPr lang="en-US" sz="3200" dirty="0" smtClean="0"/>
              <a:t>– you may take $50 from the King.</a:t>
            </a:r>
          </a:p>
          <a:p>
            <a:r>
              <a:rPr lang="en-US" sz="3200" dirty="0" smtClean="0"/>
              <a:t>If you are part of the </a:t>
            </a:r>
            <a:r>
              <a:rPr lang="en-US" sz="3200" u="sng" dirty="0" smtClean="0"/>
              <a:t>2</a:t>
            </a:r>
            <a:r>
              <a:rPr lang="en-US" sz="3200" u="sng" baseline="30000" dirty="0" smtClean="0"/>
              <a:t>nd</a:t>
            </a:r>
            <a:r>
              <a:rPr lang="en-US" sz="3200" u="sng" dirty="0" smtClean="0"/>
              <a:t> estate</a:t>
            </a:r>
            <a:r>
              <a:rPr lang="en-US" sz="3200" dirty="0" smtClean="0"/>
              <a:t> – you may take $20 (1 $10, 2 $5)  from the King. </a:t>
            </a:r>
          </a:p>
          <a:p>
            <a:r>
              <a:rPr lang="en-US" sz="3200" dirty="0" smtClean="0"/>
              <a:t>If you are part of the </a:t>
            </a:r>
            <a:r>
              <a:rPr lang="en-US" sz="3200" u="sng" dirty="0" smtClean="0"/>
              <a:t>3</a:t>
            </a:r>
            <a:r>
              <a:rPr lang="en-US" sz="3200" u="sng" baseline="30000" dirty="0" smtClean="0"/>
              <a:t>rd</a:t>
            </a:r>
            <a:r>
              <a:rPr lang="en-US" sz="3200" u="sng" dirty="0" smtClean="0"/>
              <a:t> estate </a:t>
            </a:r>
            <a:r>
              <a:rPr lang="en-US" sz="3200" dirty="0" smtClean="0"/>
              <a:t>– Sorry, you are not part of the privileged class and will not receive any money  </a:t>
            </a:r>
            <a:r>
              <a:rPr lang="en-US" sz="3200" dirty="0" smtClean="0">
                <a:sym typeface="Wingdings" pitchFamily="2" charset="2"/>
              </a:rPr>
              <a:t>  </a:t>
            </a:r>
          </a:p>
          <a:p>
            <a:r>
              <a:rPr lang="en-US" dirty="0" smtClean="0">
                <a:sym typeface="Wingdings" pitchFamily="2" charset="2"/>
              </a:rPr>
              <a:t>Please make a note about how you’re “feeling” in your role…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51115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Time to pay your Taxes…</a:t>
            </a:r>
          </a:p>
        </p:txBody>
      </p:sp>
      <p:pic>
        <p:nvPicPr>
          <p:cNvPr id="8196" name="imperial_march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052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3" descr="C:\Users\O'Dell\AppData\Local\Microsoft\Windows\Temporary Internet Files\Content.IE5\EZ76RLT6\MCj0196570000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329113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Image result for tax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0000"/>
            <a:ext cx="8153400" cy="543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632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6331" fill="hold"/>
                                        <p:tgtEl>
                                          <p:spTgt spid="8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" y="457200"/>
            <a:ext cx="7968343" cy="5917474"/>
          </a:xfrm>
        </p:spPr>
        <p:txBody>
          <a:bodyPr>
            <a:normAutofit/>
          </a:bodyPr>
          <a:lstStyle/>
          <a:p>
            <a:r>
              <a:rPr lang="en-US" sz="4400" dirty="0" smtClean="0"/>
              <a:t>1</a:t>
            </a:r>
            <a:r>
              <a:rPr lang="en-US" sz="4400" baseline="30000" dirty="0" smtClean="0"/>
              <a:t>st</a:t>
            </a:r>
            <a:r>
              <a:rPr lang="en-US" sz="4400" dirty="0" smtClean="0"/>
              <a:t> Estate – You pay no taxes!!</a:t>
            </a:r>
          </a:p>
          <a:p>
            <a:r>
              <a:rPr lang="en-US" sz="4400" dirty="0" smtClean="0"/>
              <a:t>2</a:t>
            </a:r>
            <a:r>
              <a:rPr lang="en-US" sz="4400" baseline="30000" dirty="0" smtClean="0"/>
              <a:t>nd</a:t>
            </a:r>
            <a:r>
              <a:rPr lang="en-US" sz="4400" dirty="0" smtClean="0"/>
              <a:t> Estate – You pay no taxes!!</a:t>
            </a:r>
          </a:p>
          <a:p>
            <a:r>
              <a:rPr lang="en-US" sz="4400" dirty="0" smtClean="0"/>
              <a:t>3</a:t>
            </a:r>
            <a:r>
              <a:rPr lang="en-US" sz="4400" baseline="30000" dirty="0" smtClean="0"/>
              <a:t>rd</a:t>
            </a:r>
            <a:r>
              <a:rPr lang="en-US" sz="4400" dirty="0" smtClean="0"/>
              <a:t> Estate – </a:t>
            </a:r>
          </a:p>
          <a:p>
            <a:pPr lvl="1"/>
            <a:r>
              <a:rPr lang="en-US" sz="4000" dirty="0" smtClean="0"/>
              <a:t>Pay $5 to the 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estate </a:t>
            </a:r>
          </a:p>
          <a:p>
            <a:pPr lvl="1"/>
            <a:r>
              <a:rPr lang="en-US" sz="4000" dirty="0" smtClean="0"/>
              <a:t>Pay $10 to the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estate 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88864" y="4370070"/>
            <a:ext cx="4070773" cy="228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553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024" y="69350"/>
            <a:ext cx="7272339" cy="6289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Church Tithes are due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012" y="2394749"/>
            <a:ext cx="8412480" cy="3771604"/>
          </a:xfrm>
        </p:spPr>
        <p:txBody>
          <a:bodyPr>
            <a:normAutofit/>
          </a:bodyPr>
          <a:lstStyle/>
          <a:p>
            <a:r>
              <a:rPr lang="en-US" sz="3600" dirty="0" smtClean="0"/>
              <a:t>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Estate – you pay no church tithes!!</a:t>
            </a:r>
          </a:p>
          <a:p>
            <a:endParaRPr lang="en-US" sz="3600" dirty="0" smtClean="0"/>
          </a:p>
          <a:p>
            <a:r>
              <a:rPr lang="en-US" sz="3600" dirty="0" smtClean="0"/>
              <a:t>2</a:t>
            </a:r>
            <a:r>
              <a:rPr lang="en-US" sz="3600" baseline="30000" dirty="0" smtClean="0"/>
              <a:t>nd</a:t>
            </a:r>
            <a:r>
              <a:rPr lang="en-US" sz="3600" dirty="0" smtClean="0"/>
              <a:t> Estate – Pay $5 to the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estate</a:t>
            </a:r>
          </a:p>
          <a:p>
            <a:endParaRPr lang="en-US" sz="3600" dirty="0" smtClean="0"/>
          </a:p>
          <a:p>
            <a:r>
              <a:rPr lang="en-US" sz="3600" dirty="0" smtClean="0"/>
              <a:t>3</a:t>
            </a:r>
            <a:r>
              <a:rPr lang="en-US" sz="3600" baseline="30000" dirty="0" smtClean="0"/>
              <a:t>rd</a:t>
            </a:r>
            <a:r>
              <a:rPr lang="en-US" sz="3600" dirty="0" smtClean="0"/>
              <a:t> Estate – pay $20 to the 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estate </a:t>
            </a:r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673387" y="991275"/>
            <a:ext cx="76879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i="1" dirty="0">
                <a:solidFill>
                  <a:schemeClr val="accent2"/>
                </a:solidFill>
              </a:rPr>
              <a:t>The church of Sainte- Genevieve needs new stained glass </a:t>
            </a:r>
            <a:r>
              <a:rPr lang="en-US" sz="3200" i="1" dirty="0" smtClean="0">
                <a:solidFill>
                  <a:schemeClr val="accent2"/>
                </a:solidFill>
              </a:rPr>
              <a:t>windows…</a:t>
            </a:r>
            <a:endParaRPr lang="en-US" sz="3200" i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52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Monthly Pay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684" y="1501254"/>
            <a:ext cx="8106770" cy="5036024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Members of the 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estate: </a:t>
            </a:r>
            <a:r>
              <a:rPr lang="en-US" sz="4000" dirty="0" smtClean="0"/>
              <a:t>$200</a:t>
            </a:r>
            <a:endParaRPr lang="en-US" sz="4000" dirty="0" smtClean="0"/>
          </a:p>
          <a:p>
            <a:r>
              <a:rPr lang="en-US" sz="4000" dirty="0" smtClean="0"/>
              <a:t>Members of the 2</a:t>
            </a:r>
            <a:r>
              <a:rPr lang="en-US" sz="4000" baseline="30000" dirty="0" smtClean="0"/>
              <a:t>nd</a:t>
            </a:r>
            <a:r>
              <a:rPr lang="en-US" sz="4000" dirty="0" smtClean="0"/>
              <a:t> estate: </a:t>
            </a:r>
            <a:r>
              <a:rPr lang="en-US" sz="4000" dirty="0" smtClean="0"/>
              <a:t>$</a:t>
            </a:r>
            <a:r>
              <a:rPr lang="en-US" sz="4000" dirty="0"/>
              <a:t>1</a:t>
            </a:r>
            <a:r>
              <a:rPr lang="en-US" sz="4000" dirty="0" smtClean="0"/>
              <a:t>00</a:t>
            </a:r>
            <a:endParaRPr lang="en-US" sz="4000" dirty="0" smtClean="0"/>
          </a:p>
          <a:p>
            <a:r>
              <a:rPr lang="en-US" sz="4000" dirty="0" smtClean="0"/>
              <a:t>Members of the 3</a:t>
            </a:r>
            <a:r>
              <a:rPr lang="en-US" sz="4000" baseline="30000" dirty="0" smtClean="0"/>
              <a:t>rd</a:t>
            </a:r>
            <a:r>
              <a:rPr lang="en-US" sz="4000" dirty="0" smtClean="0"/>
              <a:t> estate: </a:t>
            </a:r>
          </a:p>
          <a:p>
            <a:pPr lvl="1"/>
            <a:r>
              <a:rPr lang="en-US" sz="3600" dirty="0" smtClean="0"/>
              <a:t>Bourgeoisie: </a:t>
            </a:r>
            <a:r>
              <a:rPr lang="en-US" sz="3600" dirty="0" smtClean="0"/>
              <a:t>$50</a:t>
            </a:r>
            <a:endParaRPr lang="en-US" sz="3600" dirty="0" smtClean="0"/>
          </a:p>
          <a:p>
            <a:pPr lvl="1"/>
            <a:r>
              <a:rPr lang="en-US" sz="3600" dirty="0" smtClean="0"/>
              <a:t>Peasants: $20</a:t>
            </a:r>
          </a:p>
          <a:p>
            <a:pPr lvl="1"/>
            <a:endParaRPr lang="en-US" sz="3600" dirty="0"/>
          </a:p>
          <a:p>
            <a:pPr marL="0" indent="0" algn="ctr">
              <a:buNone/>
            </a:pPr>
            <a:r>
              <a:rPr lang="en-US" sz="4000" dirty="0" smtClean="0"/>
              <a:t>Write down how much $ you have…how are </a:t>
            </a:r>
            <a:r>
              <a:rPr lang="en-US" sz="4000" dirty="0" smtClean="0"/>
              <a:t>“things”???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32927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1318</Words>
  <Application>Microsoft Office PowerPoint</Application>
  <PresentationFormat>On-screen Show (4:3)</PresentationFormat>
  <Paragraphs>147</Paragraphs>
  <Slides>21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10th World Studies 12.15.16</vt:lpstr>
      <vt:lpstr>The ancien rÉgime Look familiar?!?</vt:lpstr>
      <vt:lpstr>France’s population was approximately 27 million in 1788.  We need to determine to which estate you will belong…</vt:lpstr>
      <vt:lpstr>Starting Money:  We will have “rounds”  The King requires you to briefly record your thoughts/issues (cahiers) in your notes after each round  </vt:lpstr>
      <vt:lpstr>PowerPoint Presentation</vt:lpstr>
      <vt:lpstr>Time to pay your Taxes…</vt:lpstr>
      <vt:lpstr>PowerPoint Presentation</vt:lpstr>
      <vt:lpstr>Church Tithes are due </vt:lpstr>
      <vt:lpstr>Monthly Pay</vt:lpstr>
      <vt:lpstr>Life in the lap of luxury</vt:lpstr>
      <vt:lpstr>Continue living your life…</vt:lpstr>
      <vt:lpstr>Monthly Pay</vt:lpstr>
      <vt:lpstr>Palace of Versailles</vt:lpstr>
      <vt:lpstr>France needs to pay back war debts…</vt:lpstr>
      <vt:lpstr>Monthly Pay</vt:lpstr>
      <vt:lpstr>Friends at court…</vt:lpstr>
      <vt:lpstr>A Drought has hit France… </vt:lpstr>
      <vt:lpstr>Monthly Pay</vt:lpstr>
      <vt:lpstr>Bills, Bills, Bills…</vt:lpstr>
      <vt:lpstr>Estates Debrief </vt:lpstr>
      <vt:lpstr>Closing Activity</vt:lpstr>
    </vt:vector>
  </TitlesOfParts>
  <Company>Issaquah School District 411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9</cp:revision>
  <dcterms:created xsi:type="dcterms:W3CDTF">2016-12-14T23:46:06Z</dcterms:created>
  <dcterms:modified xsi:type="dcterms:W3CDTF">2016-12-15T15:20:18Z</dcterms:modified>
</cp:coreProperties>
</file>