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46E3-F048-46E3-8574-DCC6A582B011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0E59-AC9F-42AC-A30F-29D4236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C345F-56AA-453F-BE04-FE0B140DB5E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94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12.15.16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Philosophes Theses…to the box!</a:t>
            </a:r>
            <a:endParaRPr lang="en-US" sz="28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  <a:endParaRPr lang="en-US" sz="20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Stamp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/>
              <a:t>I can </a:t>
            </a:r>
            <a:r>
              <a:rPr lang="en-US" sz="2000" b="1" dirty="0" smtClean="0"/>
              <a:t>describe the mood of France leading up to the events of the French Revolution</a:t>
            </a: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 rtlCol="0">
            <a:normAutofit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 smtClean="0"/>
              <a:t>The </a:t>
            </a:r>
            <a:r>
              <a:rPr lang="en-US" sz="2400" b="1" i="1" dirty="0" err="1" smtClean="0"/>
              <a:t>Ancien</a:t>
            </a:r>
            <a:r>
              <a:rPr lang="en-US" sz="2400" b="1" i="1" dirty="0" smtClean="0"/>
              <a:t> Regime &amp; The Three Estates </a:t>
            </a:r>
            <a:endParaRPr lang="en-US" sz="2000" b="1" i="1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  <a:endParaRPr lang="en-US" sz="1600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 smtClean="0"/>
              <a:t>CRA “</a:t>
            </a:r>
            <a:r>
              <a:rPr lang="en-US" sz="2800" b="1" i="1" dirty="0" smtClean="0"/>
              <a:t>What is the Third Estate?”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000" b="1" i="1" dirty="0" smtClean="0"/>
              <a:t>Find your BEST 5 pieces of evidence—we’ll see if we can match them up with Enlightenment Philosophes tomorrow…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3458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8529944" cy="64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677"/>
            <a:ext cx="8349343" cy="62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609600"/>
            <a:ext cx="834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 visual representation </a:t>
            </a:r>
            <a:r>
              <a:rPr lang="en-US" sz="2800" i="1" u="sng" dirty="0" smtClean="0">
                <a:solidFill>
                  <a:srgbClr val="FF0000"/>
                </a:solidFill>
              </a:rPr>
              <a:t>of the representation </a:t>
            </a:r>
            <a:r>
              <a:rPr lang="en-US" sz="2800" u="sng" dirty="0" smtClean="0">
                <a:solidFill>
                  <a:srgbClr val="FF0000"/>
                </a:solidFill>
              </a:rPr>
              <a:t>of the population of France.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609600"/>
            <a:ext cx="834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 visual representation </a:t>
            </a:r>
            <a:r>
              <a:rPr lang="en-US" sz="2800" i="1" u="sng" dirty="0" smtClean="0">
                <a:solidFill>
                  <a:srgbClr val="FF0000"/>
                </a:solidFill>
              </a:rPr>
              <a:t>of the representation </a:t>
            </a:r>
            <a:r>
              <a:rPr lang="en-US" sz="2800" u="sng" dirty="0" smtClean="0">
                <a:solidFill>
                  <a:srgbClr val="FF0000"/>
                </a:solidFill>
              </a:rPr>
              <a:t>of the population of France.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mrsommerglobal10.pbworks.com/f/1268657358/three%20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2957"/>
            <a:ext cx="8988425" cy="51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charset="0"/>
              </a:rPr>
              <a:t>The </a:t>
            </a:r>
            <a:r>
              <a:rPr lang="en-US" dirty="0" err="1" smtClean="0">
                <a:latin typeface="Algerian" charset="0"/>
              </a:rPr>
              <a:t>ancien</a:t>
            </a:r>
            <a:r>
              <a:rPr lang="en-US" dirty="0" smtClean="0">
                <a:latin typeface="Algerian" charset="0"/>
              </a:rPr>
              <a:t> </a:t>
            </a:r>
            <a:r>
              <a:rPr lang="en-US" dirty="0" err="1" smtClean="0">
                <a:latin typeface="Algerian" charset="0"/>
              </a:rPr>
              <a:t>rÉgime</a:t>
            </a:r>
            <a:r>
              <a:rPr lang="en-US" dirty="0" smtClean="0">
                <a:latin typeface="Algerian" charset="0"/>
              </a:rPr>
              <a:t/>
            </a:r>
            <a:br>
              <a:rPr lang="en-US" dirty="0" smtClean="0">
                <a:latin typeface="Algerian" charset="0"/>
              </a:rPr>
            </a:br>
            <a:r>
              <a:rPr lang="en-US" dirty="0" smtClean="0">
                <a:latin typeface="Algerian" charset="0"/>
              </a:rPr>
              <a:t>Look familiar?!?</a:t>
            </a:r>
            <a:endParaRPr lang="en-US" dirty="0">
              <a:latin typeface="Algerian" charset="0"/>
            </a:endParaRPr>
          </a:p>
        </p:txBody>
      </p:sp>
      <p:pic>
        <p:nvPicPr>
          <p:cNvPr id="1026" name="Picture 2" descr="Image result for the three e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295400"/>
            <a:ext cx="47148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048000" y="1905000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416011" y="3810000"/>
            <a:ext cx="1994189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733800" y="5715000"/>
            <a:ext cx="2362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9511" y="1905000"/>
            <a:ext cx="302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ESTATE:  The Church &amp; it’s Clergy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3892034"/>
            <a:ext cx="302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ESTATE:  The Nobility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21400" y="5797034"/>
            <a:ext cx="30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ESTATE:  Everyone else:  although there were differing levels here as well…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334000"/>
            <a:ext cx="342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4103255" y="4876800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97198" y="4543335"/>
            <a:ext cx="370609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BOURGEOISIE : Not nobility, not a peasant…more in line with the “middle class”  Merchants, small business owners…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36707" y="152400"/>
            <a:ext cx="82296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charset="0"/>
              </a:rPr>
              <a:t>Let’s try to put it into practice…</a:t>
            </a:r>
            <a:endParaRPr lang="en-US" dirty="0">
              <a:latin typeface="Algeri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610600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jspivey.wikispaces.com/file/view/Three_Estates.jpg/99256987/182x216/Three_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7779"/>
            <a:ext cx="5044015" cy="68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QWFhUVGRwYGRcYGBwYHhwbGBgXGR4cGBgaHCggHBolHBcXITEhJSkrLi4uHB8zODMsNygtLisBCgoKDg0OGxAQGzQkICQsLCwsLCwsLCwsLCwsLCwsLCwsLCwsLCwsLCwsLCwsLCwsLCwsLCwsLCwsLCwsLCwsLP/AABEIAOgAyAMBIgACEQEDEQH/xAAbAAABBQEBAAAAAAAAAAAAAAAEAAIDBQYBB//EAEAQAAEDAgQEAwcDAQYFBQEAAAEAAhEDIQQSMUEFUWFxIoGRBhMyobHB8ELR4VIHFCNicoIVJGOi8USSk7LCQ//EABkBAAMBAQEAAAAAAAAAAAAAAAECAwAEBf/EACcRAAICAgICAQMFAQAAAAAAAAABAhEDIRIxQVETBCKxYXGRofEy/9oADAMBAAIRAxEAPwDSErjV3fomhVJC806VwLkIGOyuErmVOAWCcCqcX7Q06bi0zIVtKxftHiG/3kgACAAT11U5tpaKY4pumXWD9pab3hsEToZV2vPuCQa7JE+IdFvMRXDGlx0AlaDdbNkik9Dq+IawS9waOphU+K9p6bXQw5hvqFj+LY91Z5cdNAoeH0S94bzIHqklJ+ykYJI9KwHFGVR4fy8I6VmMbhWupOLJZAzEj4Tl0Bt1+S57PccJcKVTewd15FLGTDKC8GoJSSXCqExwKRcuQmytRrHkrmZMLuchdJ6omHhyQcmOcBqY6qJ+I5XQ6MFSuip10Vc6u49J5fupA0wNShyDRLVr8vz+ElHncNh5hJL2OmOITZTwmHVdJynIXWpNcEghYRtUnUfnqnhcKeEAjQ2SsDj8FVq4iq6mwuGYi0bW3K3uIByPgwcpg+RWO4fxIe8yOkQ5uWB1EjnEKWRlsS8gFDDVcPUY99N2oA3nzC2HtBhaj6eWm2STe8WVdxHEtptLWhzs1rxYam+pPVaHAOJY0nynWNp6oQk+g5FtM8zxvCq1G76ZAOh1+iL4XgK2opnoQWyPmtn7RYA1acNjM0kgEwDIi52QHAMrrCk0hpPjAsZtqLeXVLPWh4Oykx3EqwaaTgW84Go+Y9FX0WPd8DHuPRp/ZbDF4WrVefdvaAAAWn18J3FteqP4Lwx1PM6o4uc63QAcvVLF+BpOgzDvJY0uEOLRI5GLqQBPLV0NVCFDCEoUhC4msFDAELiXZTJBPUI2FwhZ7MtFS2q2dDPZTUn9D6J1XCkkxouswzh/Cnspoka8m31H8Jzw4dfOFE2iTsfmPsVJTombgnuZ+yN2CqIpSU+W92egKSNAsWWyYB2U40TcoV7I0R5U2ozeynACVRgI38kGw0RgDYLpeACToLz2ThP86KDibpovAFy02+vohYUij4p7TNaw5B8UhpI1AMSAs7wqhmJcfiBEAjmhsTWDqjWgCAIEH5+ascJi2Uy7NIzO5HSw1+ahK2joSS6CeKYhwqNAmWix78vQJruJVy0DOSOnhO8zzQ2IxIc8ubcCBOxPRMrV4iN/v+FFJVszew3B4VhEESTo4853VnwullePCGxc5tLa7/XaFV0HX3g/IhaFmSqz3n6qbYe0dLtdG4t9eSjW+LLSj9qmugfiziS06AiWkiDA+g0tyhS4TiruUxcjaOYOoM7XT+LtzBtQB5af1FwIOYTYclTtF/2U5ScZHRjwxyYl7Nbhq4e0OHmOymhCcEcDSb0kehVhCvGdo45w4uiJcJT8qWVPZOhspSuOeNoJ7/VOhbkbicYEinNCQIWsFHEiEnPA1KY7ENC1molaUkOMY3k4+SS3NB4Me1q7lUjNE0p3IHEQYkWroCRSmobkVB7V8RFNnux8bwf9refnp6q+rVQ0FzjDQJJ5BeX8c4katR9S9zDRybsFrYVFAOGqD3oJsFYYiuy0O1N7z9VT0xJurXCYYOc1kwXQJ2mdFnKhqsKaM4a1nidyF/ooeMUHUntDmlsaj+d1quC8Op4LxVjLnmzgJuBJ7HkO6C9tuM0XsaxozH4s1xlGkdytbYKK9j7GNVacOrlrw9gJMfCL5hu0/NZzCYwEDmLFXXB8TdpbPxWyxN+U+anlW1I6MMvtlB+r/gvMZTb7qWA5Tdlz4RqWls2I5fsqUtMgq7yDNUovLstSC0uiWvI5i19YVLimlhLXCC03/OSjmW0zo+kkqcX+5b8AxUOLDo646Ea+v2V62oDoQsYypuLEXWvwuIFRocN/rutieqF+qglLkvJLE7nyXMndLJ1P55LuXurNnJQmsAFl1cE8wkR1PkgYdCbkHILoEdVySOR+S1mo7k6BROwwO5+X7KUFdJRsFAOOAp03vN8rSbgbBJB+11bLhKnXK31cEkYpMLLlui4msf3/ADqnAo2JQgmuPkuudGqyPHuNe8ORh/wt3f1Hr/lR2EH9quKOrDJTMUxqf6o+yyGKcJtt9Vc4uqSclMFznWEXVAmqjE1OgTBPP88kax5Y4FkSHSLSJC4wS0dvom+80tv9R07LUAseI+0dWoGNqBvhucrSDMRe8QohimuIuN7eij96C4AgXH5qnDh7XdEaMO/urSSRqb2t6I7hzMpIIsCDBsDraQhqWBbl1II5EqxosgWEzpJkn1XNlyJql2dmDC0+T6osK+LLsxLSC4NLCHGA5s3Pn9ETxJnvKdOtaXQ18bHn6yPRQUMKZLcpNgJzQAdZykdR6FLhzyWVaDtTJaOThePOPqtKLqn5/JPHOPK4+H/QHicOaTyx/rzGxCK4bjjTPNp1H7dVeVsK3EUm5tYkEbHfy6LL4mk6k4teOx5jmFKcHHaOrHljkXGRtaFQOAIMgqQhUvBKLg3MCC118ouR/Kt2EHdXjbWzjmkpNJ2PhIhA8LxL6jczg0A/CW7jsdEaiIdhMJAvOn3XQUggETbrsJpCRYgYznt86MM0c6jfuUkz+0Af4DD/ANQfRySrHoVmmBgSdrqsq8WuMjSRzd4R5WmVaBgLSCJBsULS4bTbcN0tck/UrABMTQGIYG1HloJ+FhDZ6Em5WXb7OVqjnsa6KTXFvvHCM3lvy2C2WMw9gWNbmBBBgSOqIZSDQAJgW1WMZ/EcOp4PDVHMkvy5c5uZNrctdAvOA2Lfll6L7cYhzcNEfE9ombbnvsvOMxJPf7ooxZU2wwHf91Gb5R1j7i6Pc0ER0t0/LKtcRboY9dPunYAv3IJPSBqi2U7EbqHDNkE8z+aogCHd0UAkwTiZHX9kXVzNGZsiDY8z58lXYepHvCP6oHeB9ytBgsCc4bVdnytGXQASdNe4XKsdzbOqebjiUfL/AASYWWfGcrnfC7KMvkY8Jvuh+IM90aZptAfNxnzOO9wrWnW8LWmCZLTP9LdSfKFHXotYx9RrWjL4wYg2F+uk+qvKKao4oycXYbwLEMLCG2ynTlN4M8rjyQuJrtxLgwAe6Bg1CLl0SAw7aG/ZQcUwZeQ+mTlqWeGkAuEeEgm03jqjcBgHDKXDKG/AzWP8zubjzU5JrRaMr2gB1N+Fi592bFzRpbfXLJ3RD8U0seKdUOLxIEyWzrBmdDurhzJEG4NiCBdZPjHDWUXB1MkEy5wmwAsI35+iXoZGl4RAosAiwR0oalTyABunX91OFrAdK7K4F2ETHSU0lcJSQCZr2+b/AMs3pUb9wuIv2xpZsJU6ZXejgkqR6FZd05hNcTy+a7TmF1wQANBO49F0pAppf0Pp+yxjMf2gZjh2OaLNfLraSCBI7yvPGmD5r2PiGGbWpupnR4I0NjzXkeMwVSk7LUYWkE6ix7HcJkYs6DgWtPkgsY3KehHzGiIwZhonQ/ylX8QIOqbwAIpNAG/mpcRUABO4uPzyQ2GqSBH3+qhx9aIHKR9Eb0ai14HSFSswfpk1PnZaqrhTnLwQZa0AEciTc9ZWU9mPiYTYRrtAkH9lsXuuIv1G3e+hQhVMnldyMvisc73/AIA1oaYIcJ8RMn0V9w6q6oDmIPMEk/IfcLI4qsC+o4XDiXSO8T8lYcCxTM4zhzibC5seQIInukT2M1o2GQREW0RFIyNfwIZrrXm3P91LhXzm3Ej5hPk2hcWmTOJ5ekLO8cqSys7KTdtMeU6eeZaGvWyMc4/pBPoNFXUMG11FrHuMnxGDBJ1JUGdCCeH1XOpsLhctExzjkbokO7+i6EnOWMQ4jGNY0OMwTGn1nRdp4xpEie8T9JUsgoHEOYH5YBJ1g5fmEGFEeIOV7ngtc0xmG4AtbpvCNw1S0ax9DoVCcI0iQ54H+qfUOlU2CzQfFBGUgumMkTFuUj1Q62bvRecQo+8pPZ/U0jzj90kIHYhp0DxzBE+hhcTKQKLLCVcwJi0kDrG6kCEwGIBptI0i50U4rtMibjn62TikuVcITkoQMchY3+0qzaHd/wBGraFYv+0gz7gbeM//AFTIBmaGUNb3TeIOgAjcIekfCdt1JiBIteZI6dE5iThziRv6+enmmcQpkDMd9kPhaxAMWOxidlK+qXi/ogYsuF1gypRBv4b6/qPS8rbnCtMnLBgwZP5C834XifE3wzHnpvHovQH44lhLm1NBmPuy0NBsbuO0oRddk5p3oCxPCG06NHexDj1cB9IhUrKEUydC2zT5knut1j8AKlItaY/U03MEfZZTF4B9INa8t8PibfMS6SdOXfVK6HSZc8DxrX0xFiLEXVlhHDM4CIIBHWJB+yynDW1aBcSHAH4iRMyZm1g6+nVa3AgOGcXBEA8+Z80eVoXjUhvErhrP63AeQufoiXURfaeX7of3QNbQQxukbv8A4AU+JqBjS4/pBNuinRUekOaoD7TMJYWiWGzps5pt5EQfkVesDdoI2hY1obipyOjWDCzuHdIB6d7ixBte4WmMC52WZ9wG1HgfCSHAcpsbHySyGiWeHJIIBix1vsfr+6GpUCaZIEloY5v/AMbZEdQE3C4uH+71m4M6EbeaK4ZjaQGX3jZAAgm4yyPpCy9GYThMQ0gQeUdQdD+ckkJRrtZVLARBhzR/lJhw8jdJFMDG4OgBGUloBnK6fQHYKXEUyXDO0FoJOYGfIg7aXUtOm24Plz7AqGo0sJIcWj1B7jZDnXYKYXSxsguyuyj9USD2384RLXTfmqr3rnAizDpmF2nuFM7FukAjL1/T6hNGafQGmWUrzz20xRq4j3YJhkNA2zOiY6raYzibKTXOqfpAMD9U6RKwWExH/MGvUZIzl+UGTzGu6e0ZRbA+LYXI55IhudzWDSQ0wTHIWHfsUGDcDUAH5oriuK988uAyg6N5DX9ygqZumQDtQQSR0PzT4h3RRYl1hryKnrHccgUTBXs1T/5hg/Nei9Oq+NzqZu1zL/7jH0XkuHqOpua9hgg/JaPE8crucSHASyCWiDbTnudkknTCo2arCcQADWwYhskmdRdZTCYsYrFQ91pMTa0+GOsAdVPxPMxhLScrKZbM6zA9RB9VS4Gha+up2lRjO02yjh4R6aGhjYbYbTJudyTqe6a2u3KCJI0AG8LNcLw592HFzrkQMxgAaWndWDqvghuvwt6lxie2/olee3SN8ddljw0HKXnV7i7y0HyCIqgEEHQ2juos4BDBtbty+iDI9485XQAIB5TrHU/ZM5paAoma43Tw9IhrRUdEyQ+A07XIv1uhMNXr0qoF6cnNE2I10nSDotpiuHUXMax4kAyOdo877qpoezMYk1HEOZM31MzY9BonJtBOL4sHh7G2dlJaToSBMHyBQXD6HvTncS1kRpGYm8Df0QHEqJbUyXuY5ab9JCu8LTc4gmQBAtItybGg5+SRlSw920MIiIB5ctbbqkbw73jhfLIO1iZtHcSrTFYhrSGNjm6I05dyfkowYEie22uvmszIrsNiA13u3CS06yPCRb4uR5JIr+5NNEwZc0kk7nMZXUDBLq4Ig2MWI5ft9EFU4kWuLXCflA5h2hHMI6thGvEsdBBnz5qqcySczfELGNp5Dkdx+HmyOnv/AEpFWtEorEOBa7K7Qt0Dv5Vnhq8wCZDpjyuQQs+xmURyu2bwLEX3A09FxmLLXggEgQ61wLwQY6JccnF66Gkk0d9sqjQ5jGiJu6PRvbdUFRogGYG9psPv0RPFsaKuIqPHwiw2sLTBVZjK8yBsF3bbFVKAO0S2ycGWIGoUVFxA1ixhOpNi82hXOY48S2YUrosLcrDyURbOhslTuBOyxh2IEADl9lcYIyWxeYH3+yp2DUeaP4VXc1oMQBuRtp56qWRaHiy44m45Gt0D4B7C59TlQ2HpZiJ0OvbkUHV4j7xxc6w0YAJA+8lW/CcMxzM5lxmC0aDv0jyXO4uMaKppuw1tX4RtPP8AOXzRdPEgOaAL/FHbwt+ZPomjhVMjMA5v+l1u4B09FBRw1MGoS5w8WUO10tf/AHZrKPBp2mPaemHPxAygA3Mlx72U1HENaIDjPQWBjcxdUr5Y7I8QepsRzB5IrCYkDaAOlz2mwScpRYeKZcUcS3UgF0XgiT2Bi3RF0qzXaehEHzBVQ7EhwgtMDUOAdP3HdOZxQME5DlG93R8phdEcy8snLG/RH7RYEktqtm1nRy2dfleenZV78bVaAwOAHTU97GPJXFPjTXGAA7mAb+jolZypXAeYBixEa3tuqNp7Qi9Flw5wIBA8bHQQOR6drz0VyWtMRELLU3iA9kExoehn1kK9wLg8QW5Wm7Roc0ku+yyCdr4JmZgIdGbnaevqkiKbiQQ4yQ4g7fmySN0BqytzkCQfLn36pOeKlzZ3Pn0PXkUzMRqY/NSoqmsizvkVwykdCiNqHSOZkfUfdVVCu1jzM2PxEnTaHC4gHRHVnGW21/8AH3CpC4uc4xeTYiekTyT4Y2LN0aDFPo5Zc9pJEzEkxvOu4sq52CovbBc0Oi3xDnaZ2jVVoxQn4elxMDkOXdWD8SXD9LgIgOAI5W+S6Umid2VtPgFXPAaHDo4f/qO8IzG8DexocxhAjxh72ac25dtURg/iLgxoOwde88vzRG1MaXAMe9obIktGsXgDkSm+SQOCKIcErQDlgn+kT91FU4FUbOg3O/mY0HVXb2guGXMDq5xdMzqOmpjuVLUqNbJDABvBvtYbXICHySMoIzB4dWBh1JzgeU303RlSjULcoovbJ0INwI39Ff8A98hjmuBaS4eIHNJ3BnROpVw0PY5zriLem5gHa3JBzb7QeK8GTOBe0kinUbFxF4PVHUcaGOl0tzABzSCN7EHdXJxcWAcBqRJFo2y9ft1TKlH3k5niwkh4G5NwLyI68kXK+zJV0HYQ+A1WuzNgnKZkqf8AugLBTLCSBmLo/VvedZkIOjQpNGbKwOiYuAIAsRIvvCjrYovjxbHc5bRNo5RCShixxjGZCI3JHMb2Kr8GfCCTqJv9e6Ab7x+jsrZ2F8vnorOhhnFvhaf47ndRyK9LsaLrbOsxRaZAt+XM/hRdTieVuYmHHSA35yboN/D6oEmABre/pBRTOEA/E89fyYVMWHIukTnlx+TjeJuIAlrpBnwEG/XRVGOomnlc/wAOYWHbn1uLK7inQbIFzpzidgqH2pxhqU25oHimBchswfOI9Ffg6qTJqe7SIMC9zabDpmJMSNCVpaVeWZgTnBnybG06RPqqLEugBsAN2zRpNvkrWi0Gm7KDLgbgwDOxOsR90g7LVwIeSLixjSP3kJIWlWdlaHEN8JEEy4zERN9Ek37CNoFZVlutx80G5wcI/hMbpPP8uqrjT6jG5mOiTeOumq5I47dI6nKlZZVJLeo1PMKs4iC3xtJAJAdGvl6QmYDiuYAPFyInn3H5unY+9NsWEwRzsYKrCDhKmI2pLRxlGYggA3uJ7rr3lrneFvhtsBadtwVFQ4dUIOQw08z02/hS4vg+KaWgtmdAY07kzHdXqxGq7JWVSB4XwZNjv3nTuoqjM7Q83cNx5801zK7HZX04fH9QHYqWKwv7tp7uJ+y1NAWwugMzSJE8x5a9OnVQYrEhrmnXKczqeoGXYPOoNjcShsNVqMn/AA3G18o/hE4KqHVKhDSC5otDc0jlJjdZKg8W+gr+9tqAPyxlHIC9pcSOkDzK6928zO2/fufqE7FNGQ1GMIIIaWARMybNvcwgmYtpJBaWudMNfbTYO5rNMVa0T4hzmWIJBk6A2tqNhZNDswm86EkQbz8k6iGtIIEti+/kfNBN4i18MDXuNxYazzM/NKrfQz0WDWw3UxpOmnXzQnEMRDQ1hBzRY65YnXbkuvNR1g33c6uJGnQDdGU2ho269ep3JV8eFvbObJ9RGOo7DuEvo5ZAGYbEyIO6tqld7oyCBa7v2WYdgs7z7o5XnUDQ73A3spXPrfC4gHnBvfrzRk1jFgnk2XmIrhoJe+eg5qmZxGo8DK3wgC5MAxbXyQOMoOdEkuDdbHKPK5dp2U9BuUBz3GDr+3RRlntfaWjhS/6H0m03OBrVA831Lg0dGxHqVDjeGNDw5sljb5c02N/NEVnADwTOvwggzpfNPyQwrVJAyDNp0Pf/AMpFKTeyjjFLQb7zO74bBrQbSZAgx6I/hvikmYkeHtNgeuvLVU+Hb8dj2nQxoDyVrRz0qZcATlA+UEwPP5LN7N4HYnCiqfeMdleRlafCZG4BMwkgjXH/APIvDQS45iOewuZ0PQFdRVroRsGY4ic26r+L1QKTgegH55LTO4QSPiHnbX1WO9p4bU920iG8tJ/hLHG+Wyrmq0VFGpsrjA46nkNLEAAfoqRJbGx3yqjBC64zuupxsimbelVp2Pizz8TCTmETMzY316KPF0jmN/CScpOo0tPKDJ8ln+FcTNPw2nYq4GIJaCMznCXOkQBp6zztspNNFFTaCmtpueRPicJDgb258ygWVq7iLnKbTtbeyIxtF0XyzzgfIaofC0akEZoGo1PPcJTsfdfgncxtxLnkXJJsPLmheG1c1YnSfLl87LuIZUY0xly9DBPqhuGCHAwY6ILqxW/uSLnE1XBxuWgAODmm4N5I8moLEY6qQG1YIfYF/i6eEETM3jZE1q7cwdrIIPaR/KDxFY1PCBDIiO0plITJiTsGZw0OaLwNyLTNxPkrSk1rAA0ARy+6BYW0gKZeTM5SBJI6bDko6uImwsBeJ+u664uNWeVOE+VMsn4hrdxPJA4nF7n4bg9ZIixHqgHYi0MMEm+xV9w3hrHCamd7rSAAGjlEgyUuTPS2bHg2L2ZBNQyPQzI3sei2BIcIIkddFm6nAXNd7yhm6tJ06tFvSy63jTmOLSWkj4gTH/ad1OOVMq8bLXFcIaTmH/tJMeXJVJpBnha3LraIvKPpcapOA8Rb8wuUcSx7SKgINzm6AA3I05R0QlGL6GjKS7KirVLXQ4TAJsNQNSOymota++piDyIG2nVWGJ4SXRBzAaAnKYPVcwGGDnOJBJJk3A6EgCyk4SvoqpxZFhcMBpYN1Agef4E6piy1pa0WOw1HzVXxDi+aQwZGjebkdTtpoFf4DBE0mZ3EEtBMgG/neYSUyjdAWFcwXNMAi0xoDbsPJJHDACSBU5WjbrfVJTp+xbRQv9p6gYQGtkgw7kVkKrXEyTr6916fR4NQe05mIQ+zlEGDcH/N+fRdfKiejzf3SQpEr0gey+GdtB1+JRD2Oofpe7tP7C6PM1GCw+HdNgSdgLlaWhga5aZouDgLeGetjt3WmwnAzSEU3hs3JgZvMqepgK21X1CnKbfgK10YuthqwH+JSqQOYJ+Y+qWG4gA7TlYHQC0LXihVFnVZJ0g5fkhMXwzMIDAY7JHP9C0crWzOVcTTe6XCQBYdShm1IlrQACZsL9lb/wDBWj9BB7KIcGBd8L+0lbkg/K3srW1CJja3oo8K8F0TlneJF+YVq72dgS0kHkZF+yra3CKrPFlkdDHoCipRfk3yFi6gXNIAGenoc0gztJvp9lRYhzzIIA6T9UTh+IlkzvqDbzCl9415nXpoY791RSaDOMMm/IzhoAOaJNv0nw+iv6PFS39QkkWiPqqWmGNOpB/zC/q39kZR4i2Yv5HMP3Upq3Zo4V7Lh3H6hFg09eWuqiHGXl0uEjcECB2MEoGnVZnMQARfaSOnNXGFZRMZm7c0jdMSUOLoAq1aTzLqYBP9Ph7TlsTrqEwMpgxme2L3iPRX7cLhyPhFotrE6KX/AIVRd+gmec/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+pzR9ikkgthYFW4bXf/wCkaIkAmpEf9oKGxHs5VdlHumMPMFx12SSTrQLI6PDq1Mlr2teBzmR2JF03EUP+kW9oKSSk5PlReOSSRxlEO/WWHaRHmCdFe8O4IPiq1Kp5TUIHyhJJP1sE5clYS1rKLopjP3c5xnkAbbc1DR4liGyBTz8pJmZ0s2ISSSc2JRM3GYo60w3sC6VBXZin28UHZrSI84SSWVvyaiD/AILWLgYcYG425aKdnDarTID5/wBJA87pJIuASGrwOoYBD/Q7Hokkkiov2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WFhUVGRwYGRcYGBwYHhwbGBgXGR4cGBgaHCggHBolHBcXITEhJSkrLi4uHB8zODMsNygtLisBCgoKDg0OGxAQGzQkICQsLCwsLCwsLCwsLCwsLCwsLCwsLCwsLCwsLCwsLCwsLCwsLCwsLCwsLCwsLCwsLCwsLP/AABEIAOgAyAMBIgACEQEDEQH/xAAbAAABBQEBAAAAAAAAAAAAAAAEAAIDBQYBB//EAEAQAAEDAgQEAwcDAQYFBQEAAAEAAhEDIQQSMUEFUWFxIoGRBhMyobHB8ELR4VIHFCNicoIVJGOi8USSk7LCQ//EABkBAAMBAQEAAAAAAAAAAAAAAAECAwAEBf/EACcRAAICAgICAQMFAQAAAAAAAAABAhEDIRIxQVETBCKxYXGRofEy/9oADAMBAAIRAxEAPwDSErjV3fomhVJC806VwLkIGOyuErmVOAWCcCqcX7Q06bi0zIVtKxftHiG/3kgACAAT11U5tpaKY4pumXWD9pab3hsEToZV2vPuCQa7JE+IdFvMRXDGlx0AlaDdbNkik9Dq+IawS9waOphU+K9p6bXQw5hvqFj+LY91Z5cdNAoeH0S94bzIHqklJ+ykYJI9KwHFGVR4fy8I6VmMbhWupOLJZAzEj4Tl0Bt1+S57PccJcKVTewd15FLGTDKC8GoJSSXCqExwKRcuQmytRrHkrmZMLuchdJ6omHhyQcmOcBqY6qJ+I5XQ6MFSuip10Vc6u49J5fupA0wNShyDRLVr8vz+ElHncNh5hJL2OmOITZTwmHVdJynIXWpNcEghYRtUnUfnqnhcKeEAjQ2SsDj8FVq4iq6mwuGYi0bW3K3uIByPgwcpg+RWO4fxIe8yOkQ5uWB1EjnEKWRlsS8gFDDVcPUY99N2oA3nzC2HtBhaj6eWm2STe8WVdxHEtptLWhzs1rxYam+pPVaHAOJY0nynWNp6oQk+g5FtM8zxvCq1G76ZAOh1+iL4XgK2opnoQWyPmtn7RYA1acNjM0kgEwDIi52QHAMrrCk0hpPjAsZtqLeXVLPWh4Oykx3EqwaaTgW84Go+Y9FX0WPd8DHuPRp/ZbDF4WrVefdvaAAAWn18J3FteqP4Lwx1PM6o4uc63QAcvVLF+BpOgzDvJY0uEOLRI5GLqQBPLV0NVCFDCEoUhC4msFDAELiXZTJBPUI2FwhZ7MtFS2q2dDPZTUn9D6J1XCkkxouswzh/Cnspoka8m31H8Jzw4dfOFE2iTsfmPsVJTombgnuZ+yN2CqIpSU+W92egKSNAsWWyYB2U40TcoV7I0R5U2ozeynACVRgI38kGw0RgDYLpeACToLz2ThP86KDibpovAFy02+vohYUij4p7TNaw5B8UhpI1AMSAs7wqhmJcfiBEAjmhsTWDqjWgCAIEH5+ascJi2Uy7NIzO5HSw1+ahK2joSS6CeKYhwqNAmWix78vQJruJVy0DOSOnhO8zzQ2IxIc8ubcCBOxPRMrV4iN/v+FFJVszew3B4VhEESTo4853VnwullePCGxc5tLa7/XaFV0HX3g/IhaFmSqz3n6qbYe0dLtdG4t9eSjW+LLSj9qmugfiziS06AiWkiDA+g0tyhS4TiruUxcjaOYOoM7XT+LtzBtQB5af1FwIOYTYclTtF/2U5ScZHRjwxyYl7Nbhq4e0OHmOymhCcEcDSb0kehVhCvGdo45w4uiJcJT8qWVPZOhspSuOeNoJ7/VOhbkbicYEinNCQIWsFHEiEnPA1KY7ENC1molaUkOMY3k4+SS3NB4Me1q7lUjNE0p3IHEQYkWroCRSmobkVB7V8RFNnux8bwf9refnp6q+rVQ0FzjDQJJ5BeX8c4katR9S9zDRybsFrYVFAOGqD3oJsFYYiuy0O1N7z9VT0xJurXCYYOc1kwXQJ2mdFnKhqsKaM4a1nidyF/ooeMUHUntDmlsaj+d1quC8Op4LxVjLnmzgJuBJ7HkO6C9tuM0XsaxozH4s1xlGkdytbYKK9j7GNVacOrlrw9gJMfCL5hu0/NZzCYwEDmLFXXB8TdpbPxWyxN+U+anlW1I6MMvtlB+r/gvMZTb7qWA5Tdlz4RqWls2I5fsqUtMgq7yDNUovLstSC0uiWvI5i19YVLimlhLXCC03/OSjmW0zo+kkqcX+5b8AxUOLDo646Ea+v2V62oDoQsYypuLEXWvwuIFRocN/rutieqF+qglLkvJLE7nyXMndLJ1P55LuXurNnJQmsAFl1cE8wkR1PkgYdCbkHILoEdVySOR+S1mo7k6BROwwO5+X7KUFdJRsFAOOAp03vN8rSbgbBJB+11bLhKnXK31cEkYpMLLlui4msf3/ADqnAo2JQgmuPkuudGqyPHuNe8ORh/wt3f1Hr/lR2EH9quKOrDJTMUxqf6o+yyGKcJtt9Vc4uqSclMFznWEXVAmqjE1OgTBPP88kax5Y4FkSHSLSJC4wS0dvom+80tv9R07LUAseI+0dWoGNqBvhucrSDMRe8QohimuIuN7eij96C4AgXH5qnDh7XdEaMO/urSSRqb2t6I7hzMpIIsCDBsDraQhqWBbl1II5EqxosgWEzpJkn1XNlyJql2dmDC0+T6osK+LLsxLSC4NLCHGA5s3Pn9ETxJnvKdOtaXQ18bHn6yPRQUMKZLcpNgJzQAdZykdR6FLhzyWVaDtTJaOThePOPqtKLqn5/JPHOPK4+H/QHicOaTyx/rzGxCK4bjjTPNp1H7dVeVsK3EUm5tYkEbHfy6LL4mk6k4teOx5jmFKcHHaOrHljkXGRtaFQOAIMgqQhUvBKLg3MCC118ouR/Kt2EHdXjbWzjmkpNJ2PhIhA8LxL6jczg0A/CW7jsdEaiIdhMJAvOn3XQUggETbrsJpCRYgYznt86MM0c6jfuUkz+0Af4DD/ANQfRySrHoVmmBgSdrqsq8WuMjSRzd4R5WmVaBgLSCJBsULS4bTbcN0tck/UrABMTQGIYG1HloJ+FhDZ6Em5WXb7OVqjnsa6KTXFvvHCM3lvy2C2WMw9gWNbmBBBgSOqIZSDQAJgW1WMZ/EcOp4PDVHMkvy5c5uZNrctdAvOA2Lfll6L7cYhzcNEfE9ombbnvsvOMxJPf7ooxZU2wwHf91Gb5R1j7i6Pc0ER0t0/LKtcRboY9dPunYAv3IJPSBqi2U7EbqHDNkE8z+aogCHd0UAkwTiZHX9kXVzNGZsiDY8z58lXYepHvCP6oHeB9ytBgsCc4bVdnytGXQASdNe4XKsdzbOqebjiUfL/AASYWWfGcrnfC7KMvkY8Jvuh+IM90aZptAfNxnzOO9wrWnW8LWmCZLTP9LdSfKFHXotYx9RrWjL4wYg2F+uk+qvKKao4oycXYbwLEMLCG2ynTlN4M8rjyQuJrtxLgwAe6Bg1CLl0SAw7aG/ZQcUwZeQ+mTlqWeGkAuEeEgm03jqjcBgHDKXDKG/AzWP8zubjzU5JrRaMr2gB1N+Fi592bFzRpbfXLJ3RD8U0seKdUOLxIEyWzrBmdDurhzJEG4NiCBdZPjHDWUXB1MkEy5wmwAsI35+iXoZGl4RAosAiwR0oalTyABunX91OFrAdK7K4F2ETHSU0lcJSQCZr2+b/AMs3pUb9wuIv2xpZsJU6ZXejgkqR6FZd05hNcTy+a7TmF1wQANBO49F0pAppf0Pp+yxjMf2gZjh2OaLNfLraSCBI7yvPGmD5r2PiGGbWpupnR4I0NjzXkeMwVSk7LUYWkE6ix7HcJkYs6DgWtPkgsY3KehHzGiIwZhonQ/ylX8QIOqbwAIpNAG/mpcRUABO4uPzyQ2GqSBH3+qhx9aIHKR9Eb0ai14HSFSswfpk1PnZaqrhTnLwQZa0AEciTc9ZWU9mPiYTYRrtAkH9lsXuuIv1G3e+hQhVMnldyMvisc73/AIA1oaYIcJ8RMn0V9w6q6oDmIPMEk/IfcLI4qsC+o4XDiXSO8T8lYcCxTM4zhzibC5seQIInukT2M1o2GQREW0RFIyNfwIZrrXm3P91LhXzm3Ej5hPk2hcWmTOJ5ekLO8cqSys7KTdtMeU6eeZaGvWyMc4/pBPoNFXUMG11FrHuMnxGDBJ1JUGdCCeH1XOpsLhctExzjkbokO7+i6EnOWMQ4jGNY0OMwTGn1nRdp4xpEie8T9JUsgoHEOYH5YBJ1g5fmEGFEeIOV7ngtc0xmG4AtbpvCNw1S0ax9DoVCcI0iQ54H+qfUOlU2CzQfFBGUgumMkTFuUj1Q62bvRecQo+8pPZ/U0jzj90kIHYhp0DxzBE+hhcTKQKLLCVcwJi0kDrG6kCEwGIBptI0i50U4rtMibjn62TikuVcITkoQMchY3+0qzaHd/wBGraFYv+0gz7gbeM//AFTIBmaGUNb3TeIOgAjcIekfCdt1JiBIteZI6dE5iThziRv6+enmmcQpkDMd9kPhaxAMWOxidlK+qXi/ogYsuF1gypRBv4b6/qPS8rbnCtMnLBgwZP5C834XifE3wzHnpvHovQH44lhLm1NBmPuy0NBsbuO0oRddk5p3oCxPCG06NHexDj1cB9IhUrKEUydC2zT5knut1j8AKlItaY/U03MEfZZTF4B9INa8t8PibfMS6SdOXfVK6HSZc8DxrX0xFiLEXVlhHDM4CIIBHWJB+yynDW1aBcSHAH4iRMyZm1g6+nVa3AgOGcXBEA8+Z80eVoXjUhvErhrP63AeQufoiXURfaeX7of3QNbQQxukbv8A4AU+JqBjS4/pBNuinRUekOaoD7TMJYWiWGzps5pt5EQfkVesDdoI2hY1obipyOjWDCzuHdIB6d7ixBte4WmMC52WZ9wG1HgfCSHAcpsbHySyGiWeHJIIBix1vsfr+6GpUCaZIEloY5v/AMbZEdQE3C4uH+71m4M6EbeaK4ZjaQGX3jZAAgm4yyPpCy9GYThMQ0gQeUdQdD+ckkJRrtZVLARBhzR/lJhw8jdJFMDG4OgBGUloBnK6fQHYKXEUyXDO0FoJOYGfIg7aXUtOm24Plz7AqGo0sJIcWj1B7jZDnXYKYXSxsguyuyj9USD2384RLXTfmqr3rnAizDpmF2nuFM7FukAjL1/T6hNGafQGmWUrzz20xRq4j3YJhkNA2zOiY6raYzibKTXOqfpAMD9U6RKwWExH/MGvUZIzl+UGTzGu6e0ZRbA+LYXI55IhudzWDSQ0wTHIWHfsUGDcDUAH5oriuK988uAyg6N5DX9ygqZumQDtQQSR0PzT4h3RRYl1hryKnrHccgUTBXs1T/5hg/Nei9Oq+NzqZu1zL/7jH0XkuHqOpua9hgg/JaPE8crucSHASyCWiDbTnudkknTCo2arCcQADWwYhskmdRdZTCYsYrFQ91pMTa0+GOsAdVPxPMxhLScrKZbM6zA9RB9VS4Gha+up2lRjO02yjh4R6aGhjYbYbTJudyTqe6a2u3KCJI0AG8LNcLw592HFzrkQMxgAaWndWDqvghuvwt6lxie2/olee3SN8ddljw0HKXnV7i7y0HyCIqgEEHQ2juos4BDBtbty+iDI9485XQAIB5TrHU/ZM5paAoma43Tw9IhrRUdEyQ+A07XIv1uhMNXr0qoF6cnNE2I10nSDotpiuHUXMax4kAyOdo877qpoezMYk1HEOZM31MzY9BonJtBOL4sHh7G2dlJaToSBMHyBQXD6HvTncS1kRpGYm8Df0QHEqJbUyXuY5ab9JCu8LTc4gmQBAtItybGg5+SRlSw920MIiIB5ctbbqkbw73jhfLIO1iZtHcSrTFYhrSGNjm6I05dyfkowYEie22uvmszIrsNiA13u3CS06yPCRb4uR5JIr+5NNEwZc0kk7nMZXUDBLq4Ig2MWI5ft9EFU4kWuLXCflA5h2hHMI6thGvEsdBBnz5qqcySczfELGNp5Dkdx+HmyOnv/AEpFWtEorEOBa7K7Qt0Dv5Vnhq8wCZDpjyuQQs+xmURyu2bwLEX3A09FxmLLXggEgQ61wLwQY6JccnF66Gkk0d9sqjQ5jGiJu6PRvbdUFRogGYG9psPv0RPFsaKuIqPHwiw2sLTBVZjK8yBsF3bbFVKAO0S2ycGWIGoUVFxA1ixhOpNi82hXOY48S2YUrosLcrDyURbOhslTuBOyxh2IEADl9lcYIyWxeYH3+yp2DUeaP4VXc1oMQBuRtp56qWRaHiy44m45Gt0D4B7C59TlQ2HpZiJ0OvbkUHV4j7xxc6w0YAJA+8lW/CcMxzM5lxmC0aDv0jyXO4uMaKppuw1tX4RtPP8AOXzRdPEgOaAL/FHbwt+ZPomjhVMjMA5v+l1u4B09FBRw1MGoS5w8WUO10tf/AHZrKPBp2mPaemHPxAygA3Mlx72U1HENaIDjPQWBjcxdUr5Y7I8QepsRzB5IrCYkDaAOlz2mwScpRYeKZcUcS3UgF0XgiT2Bi3RF0qzXaehEHzBVQ7EhwgtMDUOAdP3HdOZxQME5DlG93R8phdEcy8snLG/RH7RYEktqtm1nRy2dfleenZV78bVaAwOAHTU97GPJXFPjTXGAA7mAb+jolZypXAeYBixEa3tuqNp7Qi9Flw5wIBA8bHQQOR6drz0VyWtMRELLU3iA9kExoehn1kK9wLg8QW5Wm7Roc0ku+yyCdr4JmZgIdGbnaevqkiKbiQQ4yQ4g7fmySN0BqytzkCQfLn36pOeKlzZ3Pn0PXkUzMRqY/NSoqmsizvkVwykdCiNqHSOZkfUfdVVCu1jzM2PxEnTaHC4gHRHVnGW21/8AH3CpC4uc4xeTYiekTyT4Y2LN0aDFPo5Zc9pJEzEkxvOu4sq52CovbBc0Oi3xDnaZ2jVVoxQn4elxMDkOXdWD8SXD9LgIgOAI5W+S6Umid2VtPgFXPAaHDo4f/qO8IzG8DexocxhAjxh72ac25dtURg/iLgxoOwde88vzRG1MaXAMe9obIktGsXgDkSm+SQOCKIcErQDlgn+kT91FU4FUbOg3O/mY0HVXb2guGXMDq5xdMzqOmpjuVLUqNbJDABvBvtYbXICHySMoIzB4dWBh1JzgeU303RlSjULcoovbJ0INwI39Ff8A98hjmuBaS4eIHNJ3BnROpVw0PY5zriLem5gHa3JBzb7QeK8GTOBe0kinUbFxF4PVHUcaGOl0tzABzSCN7EHdXJxcWAcBqRJFo2y9ft1TKlH3k5niwkh4G5NwLyI68kXK+zJV0HYQ+A1WuzNgnKZkqf8AugLBTLCSBmLo/VvedZkIOjQpNGbKwOiYuAIAsRIvvCjrYovjxbHc5bRNo5RCShixxjGZCI3JHMb2Kr8GfCCTqJv9e6Ab7x+jsrZ2F8vnorOhhnFvhaf47ndRyK9LsaLrbOsxRaZAt+XM/hRdTieVuYmHHSA35yboN/D6oEmABre/pBRTOEA/E89fyYVMWHIukTnlx+TjeJuIAlrpBnwEG/XRVGOomnlc/wAOYWHbn1uLK7inQbIFzpzidgqH2pxhqU25oHimBchswfOI9Ffg6qTJqe7SIMC9zabDpmJMSNCVpaVeWZgTnBnybG06RPqqLEugBsAN2zRpNvkrWi0Gm7KDLgbgwDOxOsR90g7LVwIeSLixjSP3kJIWlWdlaHEN8JEEy4zERN9Ek37CNoFZVlutx80G5wcI/hMbpPP8uqrjT6jG5mOiTeOumq5I47dI6nKlZZVJLeo1PMKs4iC3xtJAJAdGvl6QmYDiuYAPFyInn3H5unY+9NsWEwRzsYKrCDhKmI2pLRxlGYggA3uJ7rr3lrneFvhtsBadtwVFQ4dUIOQw08z02/hS4vg+KaWgtmdAY07kzHdXqxGq7JWVSB4XwZNjv3nTuoqjM7Q83cNx5801zK7HZX04fH9QHYqWKwv7tp7uJ+y1NAWwugMzSJE8x5a9OnVQYrEhrmnXKczqeoGXYPOoNjcShsNVqMn/AA3G18o/hE4KqHVKhDSC5otDc0jlJjdZKg8W+gr+9tqAPyxlHIC9pcSOkDzK6928zO2/fufqE7FNGQ1GMIIIaWARMybNvcwgmYtpJBaWudMNfbTYO5rNMVa0T4hzmWIJBk6A2tqNhZNDswm86EkQbz8k6iGtIIEti+/kfNBN4i18MDXuNxYazzM/NKrfQz0WDWw3UxpOmnXzQnEMRDQ1hBzRY65YnXbkuvNR1g33c6uJGnQDdGU2ho269ep3JV8eFvbObJ9RGOo7DuEvo5ZAGYbEyIO6tqld7oyCBa7v2WYdgs7z7o5XnUDQ73A3spXPrfC4gHnBvfrzRk1jFgnk2XmIrhoJe+eg5qmZxGo8DK3wgC5MAxbXyQOMoOdEkuDdbHKPK5dp2U9BuUBz3GDr+3RRlntfaWjhS/6H0m03OBrVA831Lg0dGxHqVDjeGNDw5sljb5c02N/NEVnADwTOvwggzpfNPyQwrVJAyDNp0Pf/AMpFKTeyjjFLQb7zO74bBrQbSZAgx6I/hvikmYkeHtNgeuvLVU+Hb8dj2nQxoDyVrRz0qZcATlA+UEwPP5LN7N4HYnCiqfeMdleRlafCZG4BMwkgjXH/APIvDQS45iOewuZ0PQFdRVroRsGY4ic26r+L1QKTgegH55LTO4QSPiHnbX1WO9p4bU920iG8tJ/hLHG+Wyrmq0VFGpsrjA46nkNLEAAfoqRJbGx3yqjBC64zuupxsimbelVp2Pizz8TCTmETMzY316KPF0jmN/CScpOo0tPKDJ8ln+FcTNPw2nYq4GIJaCMznCXOkQBp6zztspNNFFTaCmtpueRPicJDgb258ygWVq7iLnKbTtbeyIxtF0XyzzgfIaofC0akEZoGo1PPcJTsfdfgncxtxLnkXJJsPLmheG1c1YnSfLl87LuIZUY0xly9DBPqhuGCHAwY6ILqxW/uSLnE1XBxuWgAODmm4N5I8moLEY6qQG1YIfYF/i6eEETM3jZE1q7cwdrIIPaR/KDxFY1PCBDIiO0plITJiTsGZw0OaLwNyLTNxPkrSk1rAA0ARy+6BYW0gKZeTM5SBJI6bDko6uImwsBeJ+u664uNWeVOE+VMsn4hrdxPJA4nF7n4bg9ZIixHqgHYi0MMEm+xV9w3hrHCamd7rSAAGjlEgyUuTPS2bHg2L2ZBNQyPQzI3sei2BIcIIkddFm6nAXNd7yhm6tJ06tFvSy63jTmOLSWkj4gTH/ad1OOVMq8bLXFcIaTmH/tJMeXJVJpBnha3LraIvKPpcapOA8Rb8wuUcSx7SKgINzm6AA3I05R0QlGL6GjKS7KirVLXQ4TAJsNQNSOymota++piDyIG2nVWGJ4SXRBzAaAnKYPVcwGGDnOJBJJk3A6EgCyk4SvoqpxZFhcMBpYN1Agef4E6piy1pa0WOw1HzVXxDi+aQwZGjebkdTtpoFf4DBE0mZ3EEtBMgG/neYSUyjdAWFcwXNMAi0xoDbsPJJHDACSBU5WjbrfVJTp+xbRQv9p6gYQGtkgw7kVkKrXEyTr6916fR4NQe05mIQ+zlEGDcH/N+fRdfKiejzf3SQpEr0gey+GdtB1+JRD2Oofpe7tP7C6PM1GCw+HdNgSdgLlaWhga5aZouDgLeGetjt3WmwnAzSEU3hs3JgZvMqepgK21X1CnKbfgK10YuthqwH+JSqQOYJ+Y+qWG4gA7TlYHQC0LXihVFnVZJ0g5fkhMXwzMIDAY7JHP9C0crWzOVcTTe6XCQBYdShm1IlrQACZsL9lb/wDBWj9BB7KIcGBd8L+0lbkg/K3srW1CJja3oo8K8F0TlneJF+YVq72dgS0kHkZF+yra3CKrPFlkdDHoCipRfk3yFi6gXNIAGenoc0gztJvp9lRYhzzIIA6T9UTh+IlkzvqDbzCl9415nXpoY791RSaDOMMm/IzhoAOaJNv0nw+iv6PFS39QkkWiPqqWmGNOpB/zC/q39kZR4i2Yv5HMP3Upq3Zo4V7Lh3H6hFg09eWuqiHGXl0uEjcECB2MEoGnVZnMQARfaSOnNXGFZRMZm7c0jdMSUOLoAq1aTzLqYBP9Ph7TlsTrqEwMpgxme2L3iPRX7cLhyPhFotrE6KX/AIVRd+gmec/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+pzR9ikkgthYFW4bXf/wCkaIkAmpEf9oKGxHs5VdlHumMPMFx12SSTrQLI6PDq1Mlr2teBzmR2JF03EUP+kW9oKSSk5PlReOSSRxlEO/WWHaRHmCdFe8O4IPiq1Kp5TUIHyhJJP1sE5clYS1rKLopjP3c5xnkAbbc1DR4liGyBTz8pJmZ0s2ISSSc2JRM3GYo60w3sC6VBXZin28UHZrSI84SSWVvyaiD/AILWLgYcYG425aKdnDarTID5/wBJA87pJIuASGrwOoYBD/Q7Hokkkiov2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79"/>
            <a:ext cx="4267200" cy="680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jspivey.wikispaces.com/file/view/Three_Estates.jpg/99256987/182x216/Three_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7779"/>
            <a:ext cx="5044015" cy="68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QWFhUVGRwYGRcYGBwYHhwbGBgXGR4cGBgaHCggHBolHBcXITEhJSkrLi4uHB8zODMsNygtLisBCgoKDg0OGxAQGzQkICQsLCwsLCwsLCwsLCwsLCwsLCwsLCwsLCwsLCwsLCwsLCwsLCwsLCwsLCwsLCwsLCwsLP/AABEIAOgAyAMBIgACEQEDEQH/xAAbAAABBQEBAAAAAAAAAAAAAAAEAAIDBQYBB//EAEAQAAEDAgQEAwcDAQYFBQEAAAEAAhEDIQQSMUEFUWFxIoGRBhMyobHB8ELR4VIHFCNicoIVJGOi8USSk7LCQ//EABkBAAMBAQEAAAAAAAAAAAAAAAECAwAEBf/EACcRAAICAgICAQMFAQAAAAAAAAABAhEDIRIxQVETBCKxYXGRofEy/9oADAMBAAIRAxEAPwDSErjV3fomhVJC806VwLkIGOyuErmVOAWCcCqcX7Q06bi0zIVtKxftHiG/3kgACAAT11U5tpaKY4pumXWD9pab3hsEToZV2vPuCQa7JE+IdFvMRXDGlx0AlaDdbNkik9Dq+IawS9waOphU+K9p6bXQw5hvqFj+LY91Z5cdNAoeH0S94bzIHqklJ+ykYJI9KwHFGVR4fy8I6VmMbhWupOLJZAzEj4Tl0Bt1+S57PccJcKVTewd15FLGTDKC8GoJSSXCqExwKRcuQmytRrHkrmZMLuchdJ6omHhyQcmOcBqY6qJ+I5XQ6MFSuip10Vc6u49J5fupA0wNShyDRLVr8vz+ElHncNh5hJL2OmOITZTwmHVdJynIXWpNcEghYRtUnUfnqnhcKeEAjQ2SsDj8FVq4iq6mwuGYi0bW3K3uIByPgwcpg+RWO4fxIe8yOkQ5uWB1EjnEKWRlsS8gFDDVcPUY99N2oA3nzC2HtBhaj6eWm2STe8WVdxHEtptLWhzs1rxYam+pPVaHAOJY0nynWNp6oQk+g5FtM8zxvCq1G76ZAOh1+iL4XgK2opnoQWyPmtn7RYA1acNjM0kgEwDIi52QHAMrrCk0hpPjAsZtqLeXVLPWh4Oykx3EqwaaTgW84Go+Y9FX0WPd8DHuPRp/ZbDF4WrVefdvaAAAWn18J3FteqP4Lwx1PM6o4uc63QAcvVLF+BpOgzDvJY0uEOLRI5GLqQBPLV0NVCFDCEoUhC4msFDAELiXZTJBPUI2FwhZ7MtFS2q2dDPZTUn9D6J1XCkkxouswzh/Cnspoka8m31H8Jzw4dfOFE2iTsfmPsVJTombgnuZ+yN2CqIpSU+W92egKSNAsWWyYB2U40TcoV7I0R5U2ozeynACVRgI38kGw0RgDYLpeACToLz2ThP86KDibpovAFy02+vohYUij4p7TNaw5B8UhpI1AMSAs7wqhmJcfiBEAjmhsTWDqjWgCAIEH5+ascJi2Uy7NIzO5HSw1+ahK2joSS6CeKYhwqNAmWix78vQJruJVy0DOSOnhO8zzQ2IxIc8ubcCBOxPRMrV4iN/v+FFJVszew3B4VhEESTo4853VnwullePCGxc5tLa7/XaFV0HX3g/IhaFmSqz3n6qbYe0dLtdG4t9eSjW+LLSj9qmugfiziS06AiWkiDA+g0tyhS4TiruUxcjaOYOoM7XT+LtzBtQB5af1FwIOYTYclTtF/2U5ScZHRjwxyYl7Nbhq4e0OHmOymhCcEcDSb0kehVhCvGdo45w4uiJcJT8qWVPZOhspSuOeNoJ7/VOhbkbicYEinNCQIWsFHEiEnPA1KY7ENC1molaUkOMY3k4+SS3NB4Me1q7lUjNE0p3IHEQYkWroCRSmobkVB7V8RFNnux8bwf9refnp6q+rVQ0FzjDQJJ5BeX8c4katR9S9zDRybsFrYVFAOGqD3oJsFYYiuy0O1N7z9VT0xJurXCYYOc1kwXQJ2mdFnKhqsKaM4a1nidyF/ooeMUHUntDmlsaj+d1quC8Op4LxVjLnmzgJuBJ7HkO6C9tuM0XsaxozH4s1xlGkdytbYKK9j7GNVacOrlrw9gJMfCL5hu0/NZzCYwEDmLFXXB8TdpbPxWyxN+U+anlW1I6MMvtlB+r/gvMZTb7qWA5Tdlz4RqWls2I5fsqUtMgq7yDNUovLstSC0uiWvI5i19YVLimlhLXCC03/OSjmW0zo+kkqcX+5b8AxUOLDo646Ea+v2V62oDoQsYypuLEXWvwuIFRocN/rutieqF+qglLkvJLE7nyXMndLJ1P55LuXurNnJQmsAFl1cE8wkR1PkgYdCbkHILoEdVySOR+S1mo7k6BROwwO5+X7KUFdJRsFAOOAp03vN8rSbgbBJB+11bLhKnXK31cEkYpMLLlui4msf3/ADqnAo2JQgmuPkuudGqyPHuNe8ORh/wt3f1Hr/lR2EH9quKOrDJTMUxqf6o+yyGKcJtt9Vc4uqSclMFznWEXVAmqjE1OgTBPP88kax5Y4FkSHSLSJC4wS0dvom+80tv9R07LUAseI+0dWoGNqBvhucrSDMRe8QohimuIuN7eij96C4AgXH5qnDh7XdEaMO/urSSRqb2t6I7hzMpIIsCDBsDraQhqWBbl1II5EqxosgWEzpJkn1XNlyJql2dmDC0+T6osK+LLsxLSC4NLCHGA5s3Pn9ETxJnvKdOtaXQ18bHn6yPRQUMKZLcpNgJzQAdZykdR6FLhzyWVaDtTJaOThePOPqtKLqn5/JPHOPK4+H/QHicOaTyx/rzGxCK4bjjTPNp1H7dVeVsK3EUm5tYkEbHfy6LL4mk6k4teOx5jmFKcHHaOrHljkXGRtaFQOAIMgqQhUvBKLg3MCC118ouR/Kt2EHdXjbWzjmkpNJ2PhIhA8LxL6jczg0A/CW7jsdEaiIdhMJAvOn3XQUggETbrsJpCRYgYznt86MM0c6jfuUkz+0Af4DD/ANQfRySrHoVmmBgSdrqsq8WuMjSRzd4R5WmVaBgLSCJBsULS4bTbcN0tck/UrABMTQGIYG1HloJ+FhDZ6Em5WXb7OVqjnsa6KTXFvvHCM3lvy2C2WMw9gWNbmBBBgSOqIZSDQAJgW1WMZ/EcOp4PDVHMkvy5c5uZNrctdAvOA2Lfll6L7cYhzcNEfE9ombbnvsvOMxJPf7ooxZU2wwHf91Gb5R1j7i6Pc0ER0t0/LKtcRboY9dPunYAv3IJPSBqi2U7EbqHDNkE8z+aogCHd0UAkwTiZHX9kXVzNGZsiDY8z58lXYepHvCP6oHeB9ytBgsCc4bVdnytGXQASdNe4XKsdzbOqebjiUfL/AASYWWfGcrnfC7KMvkY8Jvuh+IM90aZptAfNxnzOO9wrWnW8LWmCZLTP9LdSfKFHXotYx9RrWjL4wYg2F+uk+qvKKao4oycXYbwLEMLCG2ynTlN4M8rjyQuJrtxLgwAe6Bg1CLl0SAw7aG/ZQcUwZeQ+mTlqWeGkAuEeEgm03jqjcBgHDKXDKG/AzWP8zubjzU5JrRaMr2gB1N+Fi592bFzRpbfXLJ3RD8U0seKdUOLxIEyWzrBmdDurhzJEG4NiCBdZPjHDWUXB1MkEy5wmwAsI35+iXoZGl4RAosAiwR0oalTyABunX91OFrAdK7K4F2ETHSU0lcJSQCZr2+b/AMs3pUb9wuIv2xpZsJU6ZXejgkqR6FZd05hNcTy+a7TmF1wQANBO49F0pAppf0Pp+yxjMf2gZjh2OaLNfLraSCBI7yvPGmD5r2PiGGbWpupnR4I0NjzXkeMwVSk7LUYWkE6ix7HcJkYs6DgWtPkgsY3KehHzGiIwZhonQ/ylX8QIOqbwAIpNAG/mpcRUABO4uPzyQ2GqSBH3+qhx9aIHKR9Eb0ai14HSFSswfpk1PnZaqrhTnLwQZa0AEciTc9ZWU9mPiYTYRrtAkH9lsXuuIv1G3e+hQhVMnldyMvisc73/AIA1oaYIcJ8RMn0V9w6q6oDmIPMEk/IfcLI4qsC+o4XDiXSO8T8lYcCxTM4zhzibC5seQIInukT2M1o2GQREW0RFIyNfwIZrrXm3P91LhXzm3Ej5hPk2hcWmTOJ5ekLO8cqSys7KTdtMeU6eeZaGvWyMc4/pBPoNFXUMG11FrHuMnxGDBJ1JUGdCCeH1XOpsLhctExzjkbokO7+i6EnOWMQ4jGNY0OMwTGn1nRdp4xpEie8T9JUsgoHEOYH5YBJ1g5fmEGFEeIOV7ngtc0xmG4AtbpvCNw1S0ax9DoVCcI0iQ54H+qfUOlU2CzQfFBGUgumMkTFuUj1Q62bvRecQo+8pPZ/U0jzj90kIHYhp0DxzBE+hhcTKQKLLCVcwJi0kDrG6kCEwGIBptI0i50U4rtMibjn62TikuVcITkoQMchY3+0qzaHd/wBGraFYv+0gz7gbeM//AFTIBmaGUNb3TeIOgAjcIekfCdt1JiBIteZI6dE5iThziRv6+enmmcQpkDMd9kPhaxAMWOxidlK+qXi/ogYsuF1gypRBv4b6/qPS8rbnCtMnLBgwZP5C834XifE3wzHnpvHovQH44lhLm1NBmPuy0NBsbuO0oRddk5p3oCxPCG06NHexDj1cB9IhUrKEUydC2zT5knut1j8AKlItaY/U03MEfZZTF4B9INa8t8PibfMS6SdOXfVK6HSZc8DxrX0xFiLEXVlhHDM4CIIBHWJB+yynDW1aBcSHAH4iRMyZm1g6+nVa3AgOGcXBEA8+Z80eVoXjUhvErhrP63AeQufoiXURfaeX7of3QNbQQxukbv8A4AU+JqBjS4/pBNuinRUekOaoD7TMJYWiWGzps5pt5EQfkVesDdoI2hY1obipyOjWDCzuHdIB6d7ixBte4WmMC52WZ9wG1HgfCSHAcpsbHySyGiWeHJIIBix1vsfr+6GpUCaZIEloY5v/AMbZEdQE3C4uH+71m4M6EbeaK4ZjaQGX3jZAAgm4yyPpCy9GYThMQ0gQeUdQdD+ckkJRrtZVLARBhzR/lJhw8jdJFMDG4OgBGUloBnK6fQHYKXEUyXDO0FoJOYGfIg7aXUtOm24Plz7AqGo0sJIcWj1B7jZDnXYKYXSxsguyuyj9USD2384RLXTfmqr3rnAizDpmF2nuFM7FukAjL1/T6hNGafQGmWUrzz20xRq4j3YJhkNA2zOiY6raYzibKTXOqfpAMD9U6RKwWExH/MGvUZIzl+UGTzGu6e0ZRbA+LYXI55IhudzWDSQ0wTHIWHfsUGDcDUAH5oriuK988uAyg6N5DX9ygqZumQDtQQSR0PzT4h3RRYl1hryKnrHccgUTBXs1T/5hg/Nei9Oq+NzqZu1zL/7jH0XkuHqOpua9hgg/JaPE8crucSHASyCWiDbTnudkknTCo2arCcQADWwYhskmdRdZTCYsYrFQ91pMTa0+GOsAdVPxPMxhLScrKZbM6zA9RB9VS4Gha+up2lRjO02yjh4R6aGhjYbYbTJudyTqe6a2u3KCJI0AG8LNcLw592HFzrkQMxgAaWndWDqvghuvwt6lxie2/olee3SN8ddljw0HKXnV7i7y0HyCIqgEEHQ2juos4BDBtbty+iDI9485XQAIB5TrHU/ZM5paAoma43Tw9IhrRUdEyQ+A07XIv1uhMNXr0qoF6cnNE2I10nSDotpiuHUXMax4kAyOdo877qpoezMYk1HEOZM31MzY9BonJtBOL4sHh7G2dlJaToSBMHyBQXD6HvTncS1kRpGYm8Df0QHEqJbUyXuY5ab9JCu8LTc4gmQBAtItybGg5+SRlSw920MIiIB5ctbbqkbw73jhfLIO1iZtHcSrTFYhrSGNjm6I05dyfkowYEie22uvmszIrsNiA13u3CS06yPCRb4uR5JIr+5NNEwZc0kk7nMZXUDBLq4Ig2MWI5ft9EFU4kWuLXCflA5h2hHMI6thGvEsdBBnz5qqcySczfELGNp5Dkdx+HmyOnv/AEpFWtEorEOBa7K7Qt0Dv5Vnhq8wCZDpjyuQQs+xmURyu2bwLEX3A09FxmLLXggEgQ61wLwQY6JccnF66Gkk0d9sqjQ5jGiJu6PRvbdUFRogGYG9psPv0RPFsaKuIqPHwiw2sLTBVZjK8yBsF3bbFVKAO0S2ycGWIGoUVFxA1ixhOpNi82hXOY48S2YUrosLcrDyURbOhslTuBOyxh2IEADl9lcYIyWxeYH3+yp2DUeaP4VXc1oMQBuRtp56qWRaHiy44m45Gt0D4B7C59TlQ2HpZiJ0OvbkUHV4j7xxc6w0YAJA+8lW/CcMxzM5lxmC0aDv0jyXO4uMaKppuw1tX4RtPP8AOXzRdPEgOaAL/FHbwt+ZPomjhVMjMA5v+l1u4B09FBRw1MGoS5w8WUO10tf/AHZrKPBp2mPaemHPxAygA3Mlx72U1HENaIDjPQWBjcxdUr5Y7I8QepsRzB5IrCYkDaAOlz2mwScpRYeKZcUcS3UgF0XgiT2Bi3RF0qzXaehEHzBVQ7EhwgtMDUOAdP3HdOZxQME5DlG93R8phdEcy8snLG/RH7RYEktqtm1nRy2dfleenZV78bVaAwOAHTU97GPJXFPjTXGAA7mAb+jolZypXAeYBixEa3tuqNp7Qi9Flw5wIBA8bHQQOR6drz0VyWtMRELLU3iA9kExoehn1kK9wLg8QW5Wm7Roc0ku+yyCdr4JmZgIdGbnaevqkiKbiQQ4yQ4g7fmySN0BqytzkCQfLn36pOeKlzZ3Pn0PXkUzMRqY/NSoqmsizvkVwykdCiNqHSOZkfUfdVVCu1jzM2PxEnTaHC4gHRHVnGW21/8AH3CpC4uc4xeTYiekTyT4Y2LN0aDFPo5Zc9pJEzEkxvOu4sq52CovbBc0Oi3xDnaZ2jVVoxQn4elxMDkOXdWD8SXD9LgIgOAI5W+S6Umid2VtPgFXPAaHDo4f/qO8IzG8DexocxhAjxh72ac25dtURg/iLgxoOwde88vzRG1MaXAMe9obIktGsXgDkSm+SQOCKIcErQDlgn+kT91FU4FUbOg3O/mY0HVXb2guGXMDq5xdMzqOmpjuVLUqNbJDABvBvtYbXICHySMoIzB4dWBh1JzgeU303RlSjULcoovbJ0INwI39Ff8A98hjmuBaS4eIHNJ3BnROpVw0PY5zriLem5gHa3JBzb7QeK8GTOBe0kinUbFxF4PVHUcaGOl0tzABzSCN7EHdXJxcWAcBqRJFo2y9ft1TKlH3k5niwkh4G5NwLyI68kXK+zJV0HYQ+A1WuzNgnKZkqf8AugLBTLCSBmLo/VvedZkIOjQpNGbKwOiYuAIAsRIvvCjrYovjxbHc5bRNo5RCShixxjGZCI3JHMb2Kr8GfCCTqJv9e6Ab7x+jsrZ2F8vnorOhhnFvhaf47ndRyK9LsaLrbOsxRaZAt+XM/hRdTieVuYmHHSA35yboN/D6oEmABre/pBRTOEA/E89fyYVMWHIukTnlx+TjeJuIAlrpBnwEG/XRVGOomnlc/wAOYWHbn1uLK7inQbIFzpzidgqH2pxhqU25oHimBchswfOI9Ffg6qTJqe7SIMC9zabDpmJMSNCVpaVeWZgTnBnybG06RPqqLEugBsAN2zRpNvkrWi0Gm7KDLgbgwDOxOsR90g7LVwIeSLixjSP3kJIWlWdlaHEN8JEEy4zERN9Ek37CNoFZVlutx80G5wcI/hMbpPP8uqrjT6jG5mOiTeOumq5I47dI6nKlZZVJLeo1PMKs4iC3xtJAJAdGvl6QmYDiuYAPFyInn3H5unY+9NsWEwRzsYKrCDhKmI2pLRxlGYggA3uJ7rr3lrneFvhtsBadtwVFQ4dUIOQw08z02/hS4vg+KaWgtmdAY07kzHdXqxGq7JWVSB4XwZNjv3nTuoqjM7Q83cNx5801zK7HZX04fH9QHYqWKwv7tp7uJ+y1NAWwugMzSJE8x5a9OnVQYrEhrmnXKczqeoGXYPOoNjcShsNVqMn/AA3G18o/hE4KqHVKhDSC5otDc0jlJjdZKg8W+gr+9tqAPyxlHIC9pcSOkDzK6928zO2/fufqE7FNGQ1GMIIIaWARMybNvcwgmYtpJBaWudMNfbTYO5rNMVa0T4hzmWIJBk6A2tqNhZNDswm86EkQbz8k6iGtIIEti+/kfNBN4i18MDXuNxYazzM/NKrfQz0WDWw3UxpOmnXzQnEMRDQ1hBzRY65YnXbkuvNR1g33c6uJGnQDdGU2ho269ep3JV8eFvbObJ9RGOo7DuEvo5ZAGYbEyIO6tqld7oyCBa7v2WYdgs7z7o5XnUDQ73A3spXPrfC4gHnBvfrzRk1jFgnk2XmIrhoJe+eg5qmZxGo8DK3wgC5MAxbXyQOMoOdEkuDdbHKPK5dp2U9BuUBz3GDr+3RRlntfaWjhS/6H0m03OBrVA831Lg0dGxHqVDjeGNDw5sljb5c02N/NEVnADwTOvwggzpfNPyQwrVJAyDNp0Pf/AMpFKTeyjjFLQb7zO74bBrQbSZAgx6I/hvikmYkeHtNgeuvLVU+Hb8dj2nQxoDyVrRz0qZcATlA+UEwPP5LN7N4HYnCiqfeMdleRlafCZG4BMwkgjXH/APIvDQS45iOewuZ0PQFdRVroRsGY4ic26r+L1QKTgegH55LTO4QSPiHnbX1WO9p4bU920iG8tJ/hLHG+Wyrmq0VFGpsrjA46nkNLEAAfoqRJbGx3yqjBC64zuupxsimbelVp2Pizz8TCTmETMzY316KPF0jmN/CScpOo0tPKDJ8ln+FcTNPw2nYq4GIJaCMznCXOkQBp6zztspNNFFTaCmtpueRPicJDgb258ygWVq7iLnKbTtbeyIxtF0XyzzgfIaofC0akEZoGo1PPcJTsfdfgncxtxLnkXJJsPLmheG1c1YnSfLl87LuIZUY0xly9DBPqhuGCHAwY6ILqxW/uSLnE1XBxuWgAODmm4N5I8moLEY6qQG1YIfYF/i6eEETM3jZE1q7cwdrIIPaR/KDxFY1PCBDIiO0plITJiTsGZw0OaLwNyLTNxPkrSk1rAA0ARy+6BYW0gKZeTM5SBJI6bDko6uImwsBeJ+u664uNWeVOE+VMsn4hrdxPJA4nF7n4bg9ZIixHqgHYi0MMEm+xV9w3hrHCamd7rSAAGjlEgyUuTPS2bHg2L2ZBNQyPQzI3sei2BIcIIkddFm6nAXNd7yhm6tJ06tFvSy63jTmOLSWkj4gTH/ad1OOVMq8bLXFcIaTmH/tJMeXJVJpBnha3LraIvKPpcapOA8Rb8wuUcSx7SKgINzm6AA3I05R0QlGL6GjKS7KirVLXQ4TAJsNQNSOymota++piDyIG2nVWGJ4SXRBzAaAnKYPVcwGGDnOJBJJk3A6EgCyk4SvoqpxZFhcMBpYN1Agef4E6piy1pa0WOw1HzVXxDi+aQwZGjebkdTtpoFf4DBE0mZ3EEtBMgG/neYSUyjdAWFcwXNMAi0xoDbsPJJHDACSBU5WjbrfVJTp+xbRQv9p6gYQGtkgw7kVkKrXEyTr6916fR4NQe05mIQ+zlEGDcH/N+fRdfKiejzf3SQpEr0gey+GdtB1+JRD2Oofpe7tP7C6PM1GCw+HdNgSdgLlaWhga5aZouDgLeGetjt3WmwnAzSEU3hs3JgZvMqepgK21X1CnKbfgK10YuthqwH+JSqQOYJ+Y+qWG4gA7TlYHQC0LXihVFnVZJ0g5fkhMXwzMIDAY7JHP9C0crWzOVcTTe6XCQBYdShm1IlrQACZsL9lb/wDBWj9BB7KIcGBd8L+0lbkg/K3srW1CJja3oo8K8F0TlneJF+YVq72dgS0kHkZF+yra3CKrPFlkdDHoCipRfk3yFi6gXNIAGenoc0gztJvp9lRYhzzIIA6T9UTh+IlkzvqDbzCl9415nXpoY791RSaDOMMm/IzhoAOaJNv0nw+iv6PFS39QkkWiPqqWmGNOpB/zC/q39kZR4i2Yv5HMP3Upq3Zo4V7Lh3H6hFg09eWuqiHGXl0uEjcECB2MEoGnVZnMQARfaSOnNXGFZRMZm7c0jdMSUOLoAq1aTzLqYBP9Ph7TlsTrqEwMpgxme2L3iPRX7cLhyPhFotrE6KX/AIVRd+gmec/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+pzR9ikkgthYFW4bXf/wCkaIkAmpEf9oKGxHs5VdlHumMPMFx12SSTrQLI6PDq1Mlr2teBzmR2JF03EUP+kW9oKSSk5PlReOSSRxlEO/WWHaRHmCdFe8O4IPiq1Kp5TUIHyhJJP1sE5clYS1rKLopjP3c5xnkAbbc1DR4liGyBTz8pJmZ0s2ISSSc2JRM3GYo60w3sC6VBXZin28UHZrSI84SSWVvyaiD/AILWLgYcYG425aKdnDarTID5/wBJA87pJIuASGrwOoYBD/Q7Hokkkiov2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WFhUVGRwYGRcYGBwYHhwbGBgXGR4cGBgaHCggHBolHBcXITEhJSkrLi4uHB8zODMsNygtLisBCgoKDg0OGxAQGzQkICQsLCwsLCwsLCwsLCwsLCwsLCwsLCwsLCwsLCwsLCwsLCwsLCwsLCwsLCwsLCwsLCwsLP/AABEIAOgAyAMBIgACEQEDEQH/xAAbAAABBQEBAAAAAAAAAAAAAAAEAAIDBQYBB//EAEAQAAEDAgQEAwcDAQYFBQEAAAEAAhEDIQQSMUEFUWFxIoGRBhMyobHB8ELR4VIHFCNicoIVJGOi8USSk7LCQ//EABkBAAMBAQEAAAAAAAAAAAAAAAECAwAEBf/EACcRAAICAgICAQMFAQAAAAAAAAABAhEDIRIxQVETBCKxYXGRofEy/9oADAMBAAIRAxEAPwDSErjV3fomhVJC806VwLkIGOyuErmVOAWCcCqcX7Q06bi0zIVtKxftHiG/3kgACAAT11U5tpaKY4pumXWD9pab3hsEToZV2vPuCQa7JE+IdFvMRXDGlx0AlaDdbNkik9Dq+IawS9waOphU+K9p6bXQw5hvqFj+LY91Z5cdNAoeH0S94bzIHqklJ+ykYJI9KwHFGVR4fy8I6VmMbhWupOLJZAzEj4Tl0Bt1+S57PccJcKVTewd15FLGTDKC8GoJSSXCqExwKRcuQmytRrHkrmZMLuchdJ6omHhyQcmOcBqY6qJ+I5XQ6MFSuip10Vc6u49J5fupA0wNShyDRLVr8vz+ElHncNh5hJL2OmOITZTwmHVdJynIXWpNcEghYRtUnUfnqnhcKeEAjQ2SsDj8FVq4iq6mwuGYi0bW3K3uIByPgwcpg+RWO4fxIe8yOkQ5uWB1EjnEKWRlsS8gFDDVcPUY99N2oA3nzC2HtBhaj6eWm2STe8WVdxHEtptLWhzs1rxYam+pPVaHAOJY0nynWNp6oQk+g5FtM8zxvCq1G76ZAOh1+iL4XgK2opnoQWyPmtn7RYA1acNjM0kgEwDIi52QHAMrrCk0hpPjAsZtqLeXVLPWh4Oykx3EqwaaTgW84Go+Y9FX0WPd8DHuPRp/ZbDF4WrVefdvaAAAWn18J3FteqP4Lwx1PM6o4uc63QAcvVLF+BpOgzDvJY0uEOLRI5GLqQBPLV0NVCFDCEoUhC4msFDAELiXZTJBPUI2FwhZ7MtFS2q2dDPZTUn9D6J1XCkkxouswzh/Cnspoka8m31H8Jzw4dfOFE2iTsfmPsVJTombgnuZ+yN2CqIpSU+W92egKSNAsWWyYB2U40TcoV7I0R5U2ozeynACVRgI38kGw0RgDYLpeACToLz2ThP86KDibpovAFy02+vohYUij4p7TNaw5B8UhpI1AMSAs7wqhmJcfiBEAjmhsTWDqjWgCAIEH5+ascJi2Uy7NIzO5HSw1+ahK2joSS6CeKYhwqNAmWix78vQJruJVy0DOSOnhO8zzQ2IxIc8ubcCBOxPRMrV4iN/v+FFJVszew3B4VhEESTo4853VnwullePCGxc5tLa7/XaFV0HX3g/IhaFmSqz3n6qbYe0dLtdG4t9eSjW+LLSj9qmugfiziS06AiWkiDA+g0tyhS4TiruUxcjaOYOoM7XT+LtzBtQB5af1FwIOYTYclTtF/2U5ScZHRjwxyYl7Nbhq4e0OHmOymhCcEcDSb0kehVhCvGdo45w4uiJcJT8qWVPZOhspSuOeNoJ7/VOhbkbicYEinNCQIWsFHEiEnPA1KY7ENC1molaUkOMY3k4+SS3NB4Me1q7lUjNE0p3IHEQYkWroCRSmobkVB7V8RFNnux8bwf9refnp6q+rVQ0FzjDQJJ5BeX8c4katR9S9zDRybsFrYVFAOGqD3oJsFYYiuy0O1N7z9VT0xJurXCYYOc1kwXQJ2mdFnKhqsKaM4a1nidyF/ooeMUHUntDmlsaj+d1quC8Op4LxVjLnmzgJuBJ7HkO6C9tuM0XsaxozH4s1xlGkdytbYKK9j7GNVacOrlrw9gJMfCL5hu0/NZzCYwEDmLFXXB8TdpbPxWyxN+U+anlW1I6MMvtlB+r/gvMZTb7qWA5Tdlz4RqWls2I5fsqUtMgq7yDNUovLstSC0uiWvI5i19YVLimlhLXCC03/OSjmW0zo+kkqcX+5b8AxUOLDo646Ea+v2V62oDoQsYypuLEXWvwuIFRocN/rutieqF+qglLkvJLE7nyXMndLJ1P55LuXurNnJQmsAFl1cE8wkR1PkgYdCbkHILoEdVySOR+S1mo7k6BROwwO5+X7KUFdJRsFAOOAp03vN8rSbgbBJB+11bLhKnXK31cEkYpMLLlui4msf3/ADqnAo2JQgmuPkuudGqyPHuNe8ORh/wt3f1Hr/lR2EH9quKOrDJTMUxqf6o+yyGKcJtt9Vc4uqSclMFznWEXVAmqjE1OgTBPP88kax5Y4FkSHSLSJC4wS0dvom+80tv9R07LUAseI+0dWoGNqBvhucrSDMRe8QohimuIuN7eij96C4AgXH5qnDh7XdEaMO/urSSRqb2t6I7hzMpIIsCDBsDraQhqWBbl1II5EqxosgWEzpJkn1XNlyJql2dmDC0+T6osK+LLsxLSC4NLCHGA5s3Pn9ETxJnvKdOtaXQ18bHn6yPRQUMKZLcpNgJzQAdZykdR6FLhzyWVaDtTJaOThePOPqtKLqn5/JPHOPK4+H/QHicOaTyx/rzGxCK4bjjTPNp1H7dVeVsK3EUm5tYkEbHfy6LL4mk6k4teOx5jmFKcHHaOrHljkXGRtaFQOAIMgqQhUvBKLg3MCC118ouR/Kt2EHdXjbWzjmkpNJ2PhIhA8LxL6jczg0A/CW7jsdEaiIdhMJAvOn3XQUggETbrsJpCRYgYznt86MM0c6jfuUkz+0Af4DD/ANQfRySrHoVmmBgSdrqsq8WuMjSRzd4R5WmVaBgLSCJBsULS4bTbcN0tck/UrABMTQGIYG1HloJ+FhDZ6Em5WXb7OVqjnsa6KTXFvvHCM3lvy2C2WMw9gWNbmBBBgSOqIZSDQAJgW1WMZ/EcOp4PDVHMkvy5c5uZNrctdAvOA2Lfll6L7cYhzcNEfE9ombbnvsvOMxJPf7ooxZU2wwHf91Gb5R1j7i6Pc0ER0t0/LKtcRboY9dPunYAv3IJPSBqi2U7EbqHDNkE8z+aogCHd0UAkwTiZHX9kXVzNGZsiDY8z58lXYepHvCP6oHeB9ytBgsCc4bVdnytGXQASdNe4XKsdzbOqebjiUfL/AASYWWfGcrnfC7KMvkY8Jvuh+IM90aZptAfNxnzOO9wrWnW8LWmCZLTP9LdSfKFHXotYx9RrWjL4wYg2F+uk+qvKKao4oycXYbwLEMLCG2ynTlN4M8rjyQuJrtxLgwAe6Bg1CLl0SAw7aG/ZQcUwZeQ+mTlqWeGkAuEeEgm03jqjcBgHDKXDKG/AzWP8zubjzU5JrRaMr2gB1N+Fi592bFzRpbfXLJ3RD8U0seKdUOLxIEyWzrBmdDurhzJEG4NiCBdZPjHDWUXB1MkEy5wmwAsI35+iXoZGl4RAosAiwR0oalTyABunX91OFrAdK7K4F2ETHSU0lcJSQCZr2+b/AMs3pUb9wuIv2xpZsJU6ZXejgkqR6FZd05hNcTy+a7TmF1wQANBO49F0pAppf0Pp+yxjMf2gZjh2OaLNfLraSCBI7yvPGmD5r2PiGGbWpupnR4I0NjzXkeMwVSk7LUYWkE6ix7HcJkYs6DgWtPkgsY3KehHzGiIwZhonQ/ylX8QIOqbwAIpNAG/mpcRUABO4uPzyQ2GqSBH3+qhx9aIHKR9Eb0ai14HSFSswfpk1PnZaqrhTnLwQZa0AEciTc9ZWU9mPiYTYRrtAkH9lsXuuIv1G3e+hQhVMnldyMvisc73/AIA1oaYIcJ8RMn0V9w6q6oDmIPMEk/IfcLI4qsC+o4XDiXSO8T8lYcCxTM4zhzibC5seQIInukT2M1o2GQREW0RFIyNfwIZrrXm3P91LhXzm3Ej5hPk2hcWmTOJ5ekLO8cqSys7KTdtMeU6eeZaGvWyMc4/pBPoNFXUMG11FrHuMnxGDBJ1JUGdCCeH1XOpsLhctExzjkbokO7+i6EnOWMQ4jGNY0OMwTGn1nRdp4xpEie8T9JUsgoHEOYH5YBJ1g5fmEGFEeIOV7ngtc0xmG4AtbpvCNw1S0ax9DoVCcI0iQ54H+qfUOlU2CzQfFBGUgumMkTFuUj1Q62bvRecQo+8pPZ/U0jzj90kIHYhp0DxzBE+hhcTKQKLLCVcwJi0kDrG6kCEwGIBptI0i50U4rtMibjn62TikuVcITkoQMchY3+0qzaHd/wBGraFYv+0gz7gbeM//AFTIBmaGUNb3TeIOgAjcIekfCdt1JiBIteZI6dE5iThziRv6+enmmcQpkDMd9kPhaxAMWOxidlK+qXi/ogYsuF1gypRBv4b6/qPS8rbnCtMnLBgwZP5C834XifE3wzHnpvHovQH44lhLm1NBmPuy0NBsbuO0oRddk5p3oCxPCG06NHexDj1cB9IhUrKEUydC2zT5knut1j8AKlItaY/U03MEfZZTF4B9INa8t8PibfMS6SdOXfVK6HSZc8DxrX0xFiLEXVlhHDM4CIIBHWJB+yynDW1aBcSHAH4iRMyZm1g6+nVa3AgOGcXBEA8+Z80eVoXjUhvErhrP63AeQufoiXURfaeX7of3QNbQQxukbv8A4AU+JqBjS4/pBNuinRUekOaoD7TMJYWiWGzps5pt5EQfkVesDdoI2hY1obipyOjWDCzuHdIB6d7ixBte4WmMC52WZ9wG1HgfCSHAcpsbHySyGiWeHJIIBix1vsfr+6GpUCaZIEloY5v/AMbZEdQE3C4uH+71m4M6EbeaK4ZjaQGX3jZAAgm4yyPpCy9GYThMQ0gQeUdQdD+ckkJRrtZVLARBhzR/lJhw8jdJFMDG4OgBGUloBnK6fQHYKXEUyXDO0FoJOYGfIg7aXUtOm24Plz7AqGo0sJIcWj1B7jZDnXYKYXSxsguyuyj9USD2384RLXTfmqr3rnAizDpmF2nuFM7FukAjL1/T6hNGafQGmWUrzz20xRq4j3YJhkNA2zOiY6raYzibKTXOqfpAMD9U6RKwWExH/MGvUZIzl+UGTzGu6e0ZRbA+LYXI55IhudzWDSQ0wTHIWHfsUGDcDUAH5oriuK988uAyg6N5DX9ygqZumQDtQQSR0PzT4h3RRYl1hryKnrHccgUTBXs1T/5hg/Nei9Oq+NzqZu1zL/7jH0XkuHqOpua9hgg/JaPE8crucSHASyCWiDbTnudkknTCo2arCcQADWwYhskmdRdZTCYsYrFQ91pMTa0+GOsAdVPxPMxhLScrKZbM6zA9RB9VS4Gha+up2lRjO02yjh4R6aGhjYbYbTJudyTqe6a2u3KCJI0AG8LNcLw592HFzrkQMxgAaWndWDqvghuvwt6lxie2/olee3SN8ddljw0HKXnV7i7y0HyCIqgEEHQ2juos4BDBtbty+iDI9485XQAIB5TrHU/ZM5paAoma43Tw9IhrRUdEyQ+A07XIv1uhMNXr0qoF6cnNE2I10nSDotpiuHUXMax4kAyOdo877qpoezMYk1HEOZM31MzY9BonJtBOL4sHh7G2dlJaToSBMHyBQXD6HvTncS1kRpGYm8Df0QHEqJbUyXuY5ab9JCu8LTc4gmQBAtItybGg5+SRlSw920MIiIB5ctbbqkbw73jhfLIO1iZtHcSrTFYhrSGNjm6I05dyfkowYEie22uvmszIrsNiA13u3CS06yPCRb4uR5JIr+5NNEwZc0kk7nMZXUDBLq4Ig2MWI5ft9EFU4kWuLXCflA5h2hHMI6thGvEsdBBnz5qqcySczfELGNp5Dkdx+HmyOnv/AEpFWtEorEOBa7K7Qt0Dv5Vnhq8wCZDpjyuQQs+xmURyu2bwLEX3A09FxmLLXggEgQ61wLwQY6JccnF66Gkk0d9sqjQ5jGiJu6PRvbdUFRogGYG9psPv0RPFsaKuIqPHwiw2sLTBVZjK8yBsF3bbFVKAO0S2ycGWIGoUVFxA1ixhOpNi82hXOY48S2YUrosLcrDyURbOhslTuBOyxh2IEADl9lcYIyWxeYH3+yp2DUeaP4VXc1oMQBuRtp56qWRaHiy44m45Gt0D4B7C59TlQ2HpZiJ0OvbkUHV4j7xxc6w0YAJA+8lW/CcMxzM5lxmC0aDv0jyXO4uMaKppuw1tX4RtPP8AOXzRdPEgOaAL/FHbwt+ZPomjhVMjMA5v+l1u4B09FBRw1MGoS5w8WUO10tf/AHZrKPBp2mPaemHPxAygA3Mlx72U1HENaIDjPQWBjcxdUr5Y7I8QepsRzB5IrCYkDaAOlz2mwScpRYeKZcUcS3UgF0XgiT2Bi3RF0qzXaehEHzBVQ7EhwgtMDUOAdP3HdOZxQME5DlG93R8phdEcy8snLG/RH7RYEktqtm1nRy2dfleenZV78bVaAwOAHTU97GPJXFPjTXGAA7mAb+jolZypXAeYBixEa3tuqNp7Qi9Flw5wIBA8bHQQOR6drz0VyWtMRELLU3iA9kExoehn1kK9wLg8QW5Wm7Roc0ku+yyCdr4JmZgIdGbnaevqkiKbiQQ4yQ4g7fmySN0BqytzkCQfLn36pOeKlzZ3Pn0PXkUzMRqY/NSoqmsizvkVwykdCiNqHSOZkfUfdVVCu1jzM2PxEnTaHC4gHRHVnGW21/8AH3CpC4uc4xeTYiekTyT4Y2LN0aDFPo5Zc9pJEzEkxvOu4sq52CovbBc0Oi3xDnaZ2jVVoxQn4elxMDkOXdWD8SXD9LgIgOAI5W+S6Umid2VtPgFXPAaHDo4f/qO8IzG8DexocxhAjxh72ac25dtURg/iLgxoOwde88vzRG1MaXAMe9obIktGsXgDkSm+SQOCKIcErQDlgn+kT91FU4FUbOg3O/mY0HVXb2guGXMDq5xdMzqOmpjuVLUqNbJDABvBvtYbXICHySMoIzB4dWBh1JzgeU303RlSjULcoovbJ0INwI39Ff8A98hjmuBaS4eIHNJ3BnROpVw0PY5zriLem5gHa3JBzb7QeK8GTOBe0kinUbFxF4PVHUcaGOl0tzABzSCN7EHdXJxcWAcBqRJFo2y9ft1TKlH3k5niwkh4G5NwLyI68kXK+zJV0HYQ+A1WuzNgnKZkqf8AugLBTLCSBmLo/VvedZkIOjQpNGbKwOiYuAIAsRIvvCjrYovjxbHc5bRNo5RCShixxjGZCI3JHMb2Kr8GfCCTqJv9e6Ab7x+jsrZ2F8vnorOhhnFvhaf47ndRyK9LsaLrbOsxRaZAt+XM/hRdTieVuYmHHSA35yboN/D6oEmABre/pBRTOEA/E89fyYVMWHIukTnlx+TjeJuIAlrpBnwEG/XRVGOomnlc/wAOYWHbn1uLK7inQbIFzpzidgqH2pxhqU25oHimBchswfOI9Ffg6qTJqe7SIMC9zabDpmJMSNCVpaVeWZgTnBnybG06RPqqLEugBsAN2zRpNvkrWi0Gm7KDLgbgwDOxOsR90g7LVwIeSLixjSP3kJIWlWdlaHEN8JEEy4zERN9Ek37CNoFZVlutx80G5wcI/hMbpPP8uqrjT6jG5mOiTeOumq5I47dI6nKlZZVJLeo1PMKs4iC3xtJAJAdGvl6QmYDiuYAPFyInn3H5unY+9NsWEwRzsYKrCDhKmI2pLRxlGYggA3uJ7rr3lrneFvhtsBadtwVFQ4dUIOQw08z02/hS4vg+KaWgtmdAY07kzHdXqxGq7JWVSB4XwZNjv3nTuoqjM7Q83cNx5801zK7HZX04fH9QHYqWKwv7tp7uJ+y1NAWwugMzSJE8x5a9OnVQYrEhrmnXKczqeoGXYPOoNjcShsNVqMn/AA3G18o/hE4KqHVKhDSC5otDc0jlJjdZKg8W+gr+9tqAPyxlHIC9pcSOkDzK6928zO2/fufqE7FNGQ1GMIIIaWARMybNvcwgmYtpJBaWudMNfbTYO5rNMVa0T4hzmWIJBk6A2tqNhZNDswm86EkQbz8k6iGtIIEti+/kfNBN4i18MDXuNxYazzM/NKrfQz0WDWw3UxpOmnXzQnEMRDQ1hBzRY65YnXbkuvNR1g33c6uJGnQDdGU2ho269ep3JV8eFvbObJ9RGOo7DuEvo5ZAGYbEyIO6tqld7oyCBa7v2WYdgs7z7o5XnUDQ73A3spXPrfC4gHnBvfrzRk1jFgnk2XmIrhoJe+eg5qmZxGo8DK3wgC5MAxbXyQOMoOdEkuDdbHKPK5dp2U9BuUBz3GDr+3RRlntfaWjhS/6H0m03OBrVA831Lg0dGxHqVDjeGNDw5sljb5c02N/NEVnADwTOvwggzpfNPyQwrVJAyDNp0Pf/AMpFKTeyjjFLQb7zO74bBrQbSZAgx6I/hvikmYkeHtNgeuvLVU+Hb8dj2nQxoDyVrRz0qZcATlA+UEwPP5LN7N4HYnCiqfeMdleRlafCZG4BMwkgjXH/APIvDQS45iOewuZ0PQFdRVroRsGY4ic26r+L1QKTgegH55LTO4QSPiHnbX1WO9p4bU920iG8tJ/hLHG+Wyrmq0VFGpsrjA46nkNLEAAfoqRJbGx3yqjBC64zuupxsimbelVp2Pizz8TCTmETMzY316KPF0jmN/CScpOo0tPKDJ8ln+FcTNPw2nYq4GIJaCMznCXOkQBp6zztspNNFFTaCmtpueRPicJDgb258ygWVq7iLnKbTtbeyIxtF0XyzzgfIaofC0akEZoGo1PPcJTsfdfgncxtxLnkXJJsPLmheG1c1YnSfLl87LuIZUY0xly9DBPqhuGCHAwY6ILqxW/uSLnE1XBxuWgAODmm4N5I8moLEY6qQG1YIfYF/i6eEETM3jZE1q7cwdrIIPaR/KDxFY1PCBDIiO0plITJiTsGZw0OaLwNyLTNxPkrSk1rAA0ARy+6BYW0gKZeTM5SBJI6bDko6uImwsBeJ+u664uNWeVOE+VMsn4hrdxPJA4nF7n4bg9ZIixHqgHYi0MMEm+xV9w3hrHCamd7rSAAGjlEgyUuTPS2bHg2L2ZBNQyPQzI3sei2BIcIIkddFm6nAXNd7yhm6tJ06tFvSy63jTmOLSWkj4gTH/ad1OOVMq8bLXFcIaTmH/tJMeXJVJpBnha3LraIvKPpcapOA8Rb8wuUcSx7SKgINzm6AA3I05R0QlGL6GjKS7KirVLXQ4TAJsNQNSOymota++piDyIG2nVWGJ4SXRBzAaAnKYPVcwGGDnOJBJJk3A6EgCyk4SvoqpxZFhcMBpYN1Agef4E6piy1pa0WOw1HzVXxDi+aQwZGjebkdTtpoFf4DBE0mZ3EEtBMgG/neYSUyjdAWFcwXNMAi0xoDbsPJJHDACSBU5WjbrfVJTp+xbRQv9p6gYQGtkgw7kVkKrXEyTr6916fR4NQe05mIQ+zlEGDcH/N+fRdfKiejzf3SQpEr0gey+GdtB1+JRD2Oofpe7tP7C6PM1GCw+HdNgSdgLlaWhga5aZouDgLeGetjt3WmwnAzSEU3hs3JgZvMqepgK21X1CnKbfgK10YuthqwH+JSqQOYJ+Y+qWG4gA7TlYHQC0LXihVFnVZJ0g5fkhMXwzMIDAY7JHP9C0crWzOVcTTe6XCQBYdShm1IlrQACZsL9lb/wDBWj9BB7KIcGBd8L+0lbkg/K3srW1CJja3oo8K8F0TlneJF+YVq72dgS0kHkZF+yra3CKrPFlkdDHoCipRfk3yFi6gXNIAGenoc0gztJvp9lRYhzzIIA6T9UTh+IlkzvqDbzCl9415nXpoY791RSaDOMMm/IzhoAOaJNv0nw+iv6PFS39QkkWiPqqWmGNOpB/zC/q39kZR4i2Yv5HMP3Upq3Zo4V7Lh3H6hFg09eWuqiHGXl0uEjcECB2MEoGnVZnMQARfaSOnNXGFZRMZm7c0jdMSUOLoAq1aTzLqYBP9Ph7TlsTrqEwMpgxme2L3iPRX7cLhyPhFotrE6KX/AIVRd+gmec/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+pzR9ikkgthYFW4bXf/wCkaIkAmpEf9oKGxHs5VdlHumMPMFx12SSTrQLI6PDq1Mlr2teBzmR2JF03EUP+kW9oKSSk5PlReOSSRxlEO/WWHaRHmCdFe8O4IPiq1Kp5TUIHyhJJP1sE5clYS1rKLopjP3c5xnkAbbc1DR4liGyBTz8pJmZ0s2ISSSc2JRM3GYo60w3sC6VBXZin28UHZrSI84SSWVvyaiD/AILWLgYcYG425aKdnDarTID5/wBJA87pJIuASGrwOoYBD/Q7Hokkkiov2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31028"/>
            <a:ext cx="4267200" cy="680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20676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solidFill>
                  <a:schemeClr val="tx2"/>
                </a:solidFill>
              </a:rPr>
              <a:t>THE THREE ESTATES</a:t>
            </a:r>
            <a:endParaRPr lang="en-US" sz="4000" b="1" i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1498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Estate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90499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 Estate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563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Estate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35279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 LAW</a:t>
            </a:r>
            <a:endParaRPr lang="en-US" sz="2400" b="1" u="sng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71600" y="1373832"/>
            <a:ext cx="1981200" cy="454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2135832"/>
            <a:ext cx="1676400" cy="1678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135909" y="1143000"/>
            <a:ext cx="1140691" cy="992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8200" y="1380682"/>
            <a:ext cx="1676400" cy="295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057400" y="3657600"/>
            <a:ext cx="1295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24400" y="3657600"/>
            <a:ext cx="762000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447800" y="594360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724400" y="4876800"/>
            <a:ext cx="228600" cy="992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783839" cy="659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610600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Wars and extravagant spending had caused serious economic hardship </a:t>
            </a:r>
          </a:p>
          <a:p>
            <a:pPr lvl="1"/>
            <a:r>
              <a:rPr lang="en-US" dirty="0" smtClean="0"/>
              <a:t>7 years war</a:t>
            </a:r>
          </a:p>
          <a:p>
            <a:pPr lvl="1"/>
            <a:r>
              <a:rPr lang="en-US" dirty="0" smtClean="0"/>
              <a:t>American Revolution</a:t>
            </a:r>
          </a:p>
          <a:p>
            <a:r>
              <a:rPr lang="en-US" dirty="0" smtClean="0"/>
              <a:t>Taxes were high on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r>
              <a:rPr lang="en-US" dirty="0" smtClean="0"/>
              <a:t>½ government income goes toward paying interest on debt</a:t>
            </a:r>
          </a:p>
          <a:p>
            <a:r>
              <a:rPr lang="en-US" dirty="0" smtClean="0"/>
              <a:t>Jacques Necker (Finance Minister) proposes taxing first two estates.  Fired by Louis XVI under pressure from nobles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305800" cy="62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230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10th World Studies 12.15.16</vt:lpstr>
      <vt:lpstr>The ancien rÉgime Look familiar?!?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Issues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Steen, Matthew    SHS - Staff</cp:lastModifiedBy>
  <cp:revision>12</cp:revision>
  <dcterms:created xsi:type="dcterms:W3CDTF">2016-12-14T23:46:06Z</dcterms:created>
  <dcterms:modified xsi:type="dcterms:W3CDTF">2016-12-15T22:06:16Z</dcterms:modified>
</cp:coreProperties>
</file>