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346" r:id="rId2"/>
    <p:sldId id="347" r:id="rId3"/>
    <p:sldId id="348" r:id="rId4"/>
    <p:sldId id="351" r:id="rId5"/>
    <p:sldId id="350" r:id="rId6"/>
    <p:sldId id="35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1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F4F9E-2031-4154-9E19-936EF2D1CC3B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24B5C-8003-486A-B6FE-A0D1F4C67F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19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114"/>
          <p:cNvSpPr>
            <a:spLocks noGrp="1"/>
          </p:cNvSpPr>
          <p:nvPr>
            <p:ph type="body" idx="1"/>
          </p:nvPr>
        </p:nvSpPr>
        <p:spPr>
          <a:noFill/>
        </p:spPr>
        <p:txBody>
          <a:bodyPr lIns="91425" tIns="91425" rIns="91425" bIns="91425"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itchFamily="34" charset="0"/>
            </a:endParaRPr>
          </a:p>
        </p:txBody>
      </p:sp>
      <p:sp>
        <p:nvSpPr>
          <p:cNvPr id="4099" name="Shape 115"/>
          <p:cNvSpPr>
            <a:spLocks noGrp="1" noRot="1" noChangeAspect="1" noTextEdit="1"/>
          </p:cNvSpPr>
          <p:nvPr>
            <p:ph type="sldImg" idx="2"/>
          </p:nvPr>
        </p:nvSpPr>
        <p:spPr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>
            <a:round/>
          </a:ln>
        </p:spPr>
      </p:sp>
    </p:spTree>
    <p:extLst>
      <p:ext uri="{BB962C8B-B14F-4D97-AF65-F5344CB8AC3E}">
        <p14:creationId xmlns:p14="http://schemas.microsoft.com/office/powerpoint/2010/main" val="12101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2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3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4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5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6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9D22EE-31DB-4C24-BD2E-D935C15F097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915603-B97C-46DE-B87B-3122B8E8D20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2EE-31DB-4C24-BD2E-D935C15F097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5603-B97C-46DE-B87B-3122B8E8D20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2EE-31DB-4C24-BD2E-D935C15F097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5603-B97C-46DE-B87B-3122B8E8D20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2EE-31DB-4C24-BD2E-D935C15F097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5603-B97C-46DE-B87B-3122B8E8D20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2EE-31DB-4C24-BD2E-D935C15F097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5603-B97C-46DE-B87B-3122B8E8D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2EE-31DB-4C24-BD2E-D935C15F097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5603-B97C-46DE-B87B-3122B8E8D20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2EE-31DB-4C24-BD2E-D935C15F097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5603-B97C-46DE-B87B-3122B8E8D201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2EE-31DB-4C24-BD2E-D935C15F097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5603-B97C-46DE-B87B-3122B8E8D201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2EE-31DB-4C24-BD2E-D935C15F097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5603-B97C-46DE-B87B-3122B8E8D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2EE-31DB-4C24-BD2E-D935C15F097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5603-B97C-46DE-B87B-3122B8E8D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D22EE-31DB-4C24-BD2E-D935C15F097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15603-B97C-46DE-B87B-3122B8E8D2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C9D22EE-31DB-4C24-BD2E-D935C15F097D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C915603-B97C-46DE-B87B-3122B8E8D2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117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 lIns="91421" tIns="45702" rIns="91421" bIns="45702"/>
          <a:lstStyle/>
          <a:p>
            <a:pPr marL="481013" eaLnBrk="1" hangingPunct="1">
              <a:buClr>
                <a:srgbClr val="729BDB"/>
              </a:buClr>
              <a:buSzPct val="25000"/>
            </a:pPr>
            <a:r>
              <a:rPr lang="en-US" altLang="en-US" u="sng" dirty="0" smtClean="0">
                <a:solidFill>
                  <a:srgbClr val="729BDB"/>
                </a:solidFill>
              </a:rPr>
              <a:t>IB Psychology </a:t>
            </a:r>
            <a:r>
              <a:rPr lang="en-US" altLang="en-US" u="sng" dirty="0" smtClean="0">
                <a:solidFill>
                  <a:srgbClr val="FF0000"/>
                </a:solidFill>
              </a:rPr>
              <a:t>2.2.17</a:t>
            </a:r>
            <a:endParaRPr lang="en-US" altLang="en-US" u="sng" dirty="0" smtClean="0">
              <a:solidFill>
                <a:srgbClr val="FF0000"/>
              </a:solidFill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body" idx="4294967295"/>
          </p:nvPr>
        </p:nvSpPr>
        <p:spPr>
          <a:xfrm>
            <a:off x="0" y="1143000"/>
            <a:ext cx="4572000" cy="5334000"/>
          </a:xfrm>
        </p:spPr>
        <p:txBody>
          <a:bodyPr lIns="91421" tIns="45702" rIns="91421" bIns="45702" rtlCol="0">
            <a:noAutofit/>
          </a:bodyPr>
          <a:lstStyle/>
          <a:p>
            <a:pPr marL="339316" indent="-339316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  <a:defRPr/>
            </a:pPr>
            <a:endParaRPr lang="en-US" sz="2800" b="1" u="sng" dirty="0" smtClean="0"/>
          </a:p>
          <a:p>
            <a:pPr marL="339316" indent="-339316" eaLnBrk="1" fontAlgn="auto" hangingPunct="1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  <a:defRPr/>
            </a:pPr>
            <a:r>
              <a:rPr lang="en-US" sz="2800" b="1" u="sng" dirty="0" smtClean="0"/>
              <a:t>Turn </a:t>
            </a:r>
            <a:r>
              <a:rPr lang="en-US" sz="2800" b="1" u="sng" dirty="0"/>
              <a:t>in</a:t>
            </a:r>
            <a:r>
              <a:rPr lang="en-US" sz="2800" b="1" u="sng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: </a:t>
            </a:r>
          </a:p>
          <a:p>
            <a:pPr marL="517903" indent="-464327">
              <a:spcBef>
                <a:spcPts val="562"/>
              </a:spcBef>
              <a:buClr>
                <a:schemeClr val="dk1"/>
              </a:buClr>
              <a:buSzPct val="100000"/>
              <a:buFont typeface="Noto Sans Symbols"/>
              <a:buChar char="➢"/>
              <a:defRPr/>
            </a:pPr>
            <a:r>
              <a:rPr lang="en-US" sz="28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Hard Copy of </a:t>
            </a:r>
            <a:r>
              <a:rPr lang="en-US" sz="28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SAQ</a:t>
            </a:r>
          </a:p>
          <a:p>
            <a:pPr marL="929383" lvl="1" indent="-464327">
              <a:spcBef>
                <a:spcPts val="562"/>
              </a:spcBef>
              <a:buClr>
                <a:schemeClr val="dk1"/>
              </a:buClr>
              <a:buSzPct val="100000"/>
              <a:buFont typeface="Noto Sans Symbols"/>
              <a:buChar char="➢"/>
              <a:defRPr/>
            </a:pPr>
            <a:r>
              <a:rPr lang="en-US" sz="26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Please bring them to the front…</a:t>
            </a:r>
          </a:p>
          <a:p>
            <a:pPr marL="53576" indent="0">
              <a:spcBef>
                <a:spcPts val="562"/>
              </a:spcBef>
              <a:buClr>
                <a:schemeClr val="dk1"/>
              </a:buClr>
              <a:buSzPct val="100000"/>
              <a:buNone/>
              <a:defRPr/>
            </a:pPr>
            <a:endParaRPr sz="2800" b="1" u="sng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339316" indent="-339316" eaLnBrk="1" fontAlgn="auto" hangingPunct="1">
              <a:lnSpc>
                <a:spcPct val="7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  <a:defRPr/>
            </a:pPr>
            <a:r>
              <a:rPr lang="en-US" sz="2800" b="1" u="sng" dirty="0"/>
              <a:t>Take out</a:t>
            </a:r>
            <a:r>
              <a:rPr lang="en-US" sz="2800" b="1" u="sng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:</a:t>
            </a:r>
            <a:r>
              <a:rPr lang="en-US" sz="2800" b="1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</a:p>
          <a:p>
            <a:pPr marL="339316" indent="-339316" eaLnBrk="1" fontAlgn="auto" hangingPunct="1">
              <a:lnSpc>
                <a:spcPct val="7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  <a:defRPr/>
            </a:pPr>
            <a:r>
              <a:rPr lang="en-US" sz="2800" b="1" dirty="0"/>
              <a:t>Notes, notes, notes</a:t>
            </a:r>
          </a:p>
          <a:p>
            <a:pPr marL="0" indent="0" eaLnBrk="1" fontAlgn="auto" hangingPunct="1">
              <a:lnSpc>
                <a:spcPct val="70000"/>
              </a:lnSpc>
              <a:spcBef>
                <a:spcPts val="562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sz="2800" b="1" dirty="0"/>
          </a:p>
          <a:p>
            <a:pPr marL="339316" indent="-339316" eaLnBrk="1" fontAlgn="auto" hangingPunct="1">
              <a:lnSpc>
                <a:spcPct val="7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  <a:defRPr/>
            </a:pPr>
            <a:r>
              <a:rPr lang="en-US" sz="2800" b="1" u="sng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Today’s Learning Objectives</a:t>
            </a:r>
            <a:r>
              <a:rPr lang="en-US" sz="2800" b="1" u="sng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:</a:t>
            </a:r>
          </a:p>
          <a:p>
            <a:pPr>
              <a:defRPr/>
            </a:pPr>
            <a:r>
              <a:rPr lang="en-US" sz="1800" dirty="0" smtClean="0"/>
              <a:t>Explain Social Learning Theory</a:t>
            </a:r>
          </a:p>
          <a:p>
            <a:pPr marL="514350" indent="-514350">
              <a:buFont typeface="+mj-lt"/>
              <a:buAutoNum type="arabicPeriod" startAt="9"/>
              <a:defRPr/>
            </a:pPr>
            <a:endParaRPr lang="en-US" sz="2000" dirty="0" smtClean="0"/>
          </a:p>
          <a:p>
            <a:pPr marL="514350" indent="-514350" eaLnBrk="1" fontAlgn="auto" hangingPunct="1">
              <a:lnSpc>
                <a:spcPct val="70000"/>
              </a:lnSpc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+mj-lt"/>
              <a:buAutoNum type="arabicPeriod" startAt="9"/>
              <a:defRPr/>
            </a:pPr>
            <a:endParaRPr lang="en-US" sz="2000" b="1" u="sng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276810" indent="-272346" eaLnBrk="1" fontAlgn="auto" hangingPunct="1">
              <a:lnSpc>
                <a:spcPct val="70000"/>
              </a:lnSpc>
              <a:spcBef>
                <a:spcPts val="4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itchFamily="34" charset="0"/>
              <a:buNone/>
              <a:defRPr/>
            </a:pPr>
            <a:endParaRPr sz="25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119" name="Shape 119"/>
          <p:cNvSpPr txBox="1">
            <a:spLocks noGrp="1"/>
          </p:cNvSpPr>
          <p:nvPr>
            <p:ph type="body" idx="4294967295"/>
          </p:nvPr>
        </p:nvSpPr>
        <p:spPr>
          <a:xfrm>
            <a:off x="4645025" y="1219200"/>
            <a:ext cx="4498975" cy="4602163"/>
          </a:xfrm>
        </p:spPr>
        <p:txBody>
          <a:bodyPr lIns="91421" tIns="45702" rIns="91421" bIns="45702" rtlCol="0">
            <a:noAutofit/>
          </a:bodyPr>
          <a:lstStyle/>
          <a:p>
            <a:pPr marL="53576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itchFamily="34" charset="0"/>
              <a:buNone/>
              <a:defRPr/>
            </a:pPr>
            <a:endParaRPr lang="en-US" b="1" u="sng" dirty="0" smtClean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53576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 pitchFamily="34" charset="0"/>
              <a:buNone/>
              <a:defRPr/>
            </a:pPr>
            <a:r>
              <a:rPr lang="en-US" b="1" u="sng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Today’s </a:t>
            </a:r>
            <a:r>
              <a:rPr lang="en-US" b="1" u="sng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Agenda:</a:t>
            </a:r>
          </a:p>
          <a:p>
            <a:pPr marL="517903" indent="-464327" eaLnBrk="1" fontAlgn="auto" hangingPunct="1"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  <a:defRPr/>
            </a:pPr>
            <a:r>
              <a:rPr lang="en-US" sz="2800" dirty="0" smtClean="0"/>
              <a:t>Socio-Cultural Level of Analysis</a:t>
            </a:r>
          </a:p>
          <a:p>
            <a:pPr marL="929383" lvl="1" indent="-464327">
              <a:spcBef>
                <a:spcPts val="562"/>
              </a:spcBef>
              <a:buClr>
                <a:schemeClr val="dk1"/>
              </a:buClr>
              <a:buSzPct val="100000"/>
              <a:buFont typeface="Noto Sans Symbols"/>
              <a:buChar char="➢"/>
              <a:defRPr/>
            </a:pPr>
            <a:r>
              <a:rPr lang="en-US" sz="2800" dirty="0" smtClean="0"/>
              <a:t>SAQ Practice</a:t>
            </a:r>
          </a:p>
          <a:p>
            <a:pPr marL="1295143" lvl="2" indent="-464327">
              <a:spcBef>
                <a:spcPts val="562"/>
              </a:spcBef>
              <a:buClr>
                <a:schemeClr val="dk1"/>
              </a:buClr>
              <a:buSzPct val="100000"/>
              <a:buFont typeface="Noto Sans Symbols"/>
              <a:buChar char="➢"/>
              <a:defRPr/>
            </a:pPr>
            <a:endParaRPr lang="en-US" sz="2600" dirty="0" smtClean="0"/>
          </a:p>
          <a:p>
            <a:pPr marL="517903" indent="-464327" eaLnBrk="1" fontAlgn="auto" hangingPunct="1"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itchFamily="34" charset="0"/>
              <a:buNone/>
              <a:defRPr/>
            </a:pPr>
            <a:endParaRPr sz="28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53576" indent="0" eaLnBrk="1" fontAlgn="auto" hangingPunct="1"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 pitchFamily="34" charset="0"/>
              <a:buNone/>
              <a:defRPr/>
            </a:pPr>
            <a:r>
              <a:rPr lang="en-US" sz="2800" b="1" u="sng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HW</a:t>
            </a:r>
            <a:r>
              <a:rPr lang="en-US" sz="2800" b="1" u="sng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:</a:t>
            </a:r>
            <a:r>
              <a:rPr lang="en-US" sz="28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</a:p>
          <a:p>
            <a:pPr marL="517903" indent="-464327" eaLnBrk="1" fontAlgn="auto" hangingPunct="1">
              <a:spcBef>
                <a:spcPts val="56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Noto Sans Symbols"/>
              <a:buChar char="➢"/>
              <a:defRPr/>
            </a:pPr>
            <a:r>
              <a:rPr lang="en-US" sz="28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Original &amp; Revised Hard Copy of SAQ</a:t>
            </a:r>
            <a:endParaRPr lang="en-US" sz="28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251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-544945" y="228600"/>
            <a:ext cx="9688945" cy="1360918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sz="4900" dirty="0" smtClean="0">
                <a:latin typeface="Calibri "/>
                <a:cs typeface="Tunga" pitchFamily="34" charset="0"/>
              </a:rPr>
              <a:t>When you receive peer’s work: </a:t>
            </a:r>
            <a:endParaRPr lang="en-US" altLang="en-US" sz="44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676400"/>
            <a:ext cx="9144000" cy="5334000"/>
          </a:xfrm>
        </p:spPr>
        <p:txBody>
          <a:bodyPr rtlCol="0">
            <a:norm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b="1" i="1" dirty="0" smtClean="0"/>
              <a:t>Please read it through once.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Please begin reading again…this time with the descriptors in mind…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Using a BLACK pen, provide useful feedback and award marks as you see fit—in relation to the work…please put your name in the top left corner.</a:t>
            </a:r>
          </a:p>
          <a:p>
            <a:pPr marL="514350" indent="-514350">
              <a:buFont typeface="+mj-lt"/>
              <a:buAutoNum type="arabicPeriod" startAt="2"/>
            </a:pPr>
            <a:endParaRPr lang="en-US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dirty="0" smtClean="0"/>
              <a:t>Please return it to the author, without discussion…</a:t>
            </a:r>
            <a:endParaRPr lang="en-US" dirty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961557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360918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sz="4900" dirty="0" smtClean="0">
                <a:solidFill>
                  <a:schemeClr val="tx2"/>
                </a:solidFill>
                <a:latin typeface="Calibri "/>
                <a:cs typeface="Tunga" pitchFamily="34" charset="0"/>
              </a:rPr>
              <a:t>Mark Bands</a:t>
            </a:r>
            <a:endParaRPr lang="en-US" altLang="en-US" sz="44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pic>
        <p:nvPicPr>
          <p:cNvPr id="1026" name="Picture 2" descr="https://lh3.googleusercontent.com/xieOvbz7RQjSdSO_iLkSTRJGfiDlfuZWySBlCAjvT1zC8qoVvOtVGjomkj-c4FlitluP2GNQI_eczsz99MSEMzQgU_n4gOacFKqoVJqivS2hgBQRDsElnD26-k8W_qZTmExDQx7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21039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199" y="4724400"/>
            <a:ext cx="8321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But how to apply these descriptors?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320959"/>
            <a:ext cx="83210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Do your best…please provide brief commentary where appropriate…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5444832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-544945" y="228600"/>
            <a:ext cx="9688945" cy="1360918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sz="4900" dirty="0" smtClean="0">
                <a:latin typeface="Calibri "/>
                <a:cs typeface="Tunga" pitchFamily="34" charset="0"/>
              </a:rPr>
              <a:t>2</a:t>
            </a:r>
            <a:r>
              <a:rPr lang="en-US" altLang="en-US" sz="4900" baseline="30000" dirty="0" smtClean="0">
                <a:latin typeface="Calibri "/>
                <a:cs typeface="Tunga" pitchFamily="34" charset="0"/>
              </a:rPr>
              <a:t>nd</a:t>
            </a:r>
            <a:r>
              <a:rPr lang="en-US" altLang="en-US" sz="4900" dirty="0" smtClean="0">
                <a:latin typeface="Calibri "/>
                <a:cs typeface="Tunga" pitchFamily="34" charset="0"/>
              </a:rPr>
              <a:t> time through…</a:t>
            </a:r>
            <a:endParaRPr lang="en-US" altLang="en-US" sz="44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676400"/>
            <a:ext cx="9144000" cy="5334000"/>
          </a:xfrm>
        </p:spPr>
        <p:txBody>
          <a:bodyPr rtlCol="0">
            <a:norm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b="1" i="1" dirty="0" smtClean="0"/>
              <a:t>You pick your editor…</a:t>
            </a:r>
            <a:endParaRPr lang="en-US" b="1" i="1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endParaRPr lang="en-US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b="1" i="1" dirty="0"/>
              <a:t>Please read it through once.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Please begin reading again…this time with the descriptors in mind…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Using </a:t>
            </a:r>
            <a:r>
              <a:rPr lang="en-US" b="1" i="1" u="sng" dirty="0" smtClean="0"/>
              <a:t>ANYTHING OTHER THAN </a:t>
            </a:r>
            <a:r>
              <a:rPr lang="en-US" dirty="0" smtClean="0"/>
              <a:t>black pen</a:t>
            </a:r>
            <a:r>
              <a:rPr lang="en-US" dirty="0"/>
              <a:t>, provide useful feedback and award marks as you see fit—in relation to the work…please put your name in the top </a:t>
            </a:r>
            <a:r>
              <a:rPr lang="en-US" dirty="0" smtClean="0"/>
              <a:t>right </a:t>
            </a:r>
            <a:r>
              <a:rPr lang="en-US" dirty="0"/>
              <a:t>corner.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Please return it to the author, without discussion…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14499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360918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sz="4900" dirty="0" smtClean="0">
                <a:solidFill>
                  <a:schemeClr val="tx2"/>
                </a:solidFill>
                <a:latin typeface="Calibri "/>
                <a:cs typeface="Tunga" pitchFamily="34" charset="0"/>
              </a:rPr>
              <a:t>Mark Bands</a:t>
            </a:r>
            <a:endParaRPr lang="en-US" altLang="en-US" sz="44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pic>
        <p:nvPicPr>
          <p:cNvPr id="1026" name="Picture 2" descr="https://lh3.googleusercontent.com/xieOvbz7RQjSdSO_iLkSTRJGfiDlfuZWySBlCAjvT1zC8qoVvOtVGjomkj-c4FlitluP2GNQI_eczsz99MSEMzQgU_n4gOacFKqoVJqivS2hgBQRDsElnD26-k8W_qZTmExDQx7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8321039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7199" y="4724400"/>
            <a:ext cx="83210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But how to apply these descriptors?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5320959"/>
            <a:ext cx="832103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Imagine you are not fully aware of the information.  Does the author provide clarity?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42751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-544945" y="228600"/>
            <a:ext cx="9688945" cy="1360918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sz="4900" dirty="0" smtClean="0">
                <a:latin typeface="Calibri "/>
                <a:cs typeface="Tunga" pitchFamily="34" charset="0"/>
              </a:rPr>
              <a:t>Please revise…</a:t>
            </a:r>
            <a:endParaRPr lang="en-US" altLang="en-US" sz="44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676400"/>
            <a:ext cx="9144000" cy="5334000"/>
          </a:xfrm>
        </p:spPr>
        <p:txBody>
          <a:bodyPr rtlCol="0">
            <a:normAutofit/>
          </a:bodyPr>
          <a:lstStyle/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4400" b="1" i="1" dirty="0" smtClean="0"/>
              <a:t>Now, you can discuss with your editors…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endParaRPr lang="en-US" sz="4400" b="1" i="1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sz="4400" b="1" i="1" dirty="0" smtClean="0"/>
              <a:t>Please TYPE your final draft—to be turned in tomorrow…as a hard copy. (Along with your first draft…)</a:t>
            </a:r>
            <a:endParaRPr lang="en-US" sz="4400" dirty="0"/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1684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1368</TotalTime>
  <Words>258</Words>
  <Application>Microsoft Office PowerPoint</Application>
  <PresentationFormat>On-screen Show (4:3)</PresentationFormat>
  <Paragraphs>53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Hardcover</vt:lpstr>
      <vt:lpstr>IB Psychology 2.2.17</vt:lpstr>
      <vt:lpstr>When you receive peer’s work: </vt:lpstr>
      <vt:lpstr>Mark Bands</vt:lpstr>
      <vt:lpstr>2nd time through…</vt:lpstr>
      <vt:lpstr>Mark Bands</vt:lpstr>
      <vt:lpstr>Please revise…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Hayden</dc:creator>
  <cp:lastModifiedBy>Windows User</cp:lastModifiedBy>
  <cp:revision>95</cp:revision>
  <dcterms:created xsi:type="dcterms:W3CDTF">2013-11-30T22:20:05Z</dcterms:created>
  <dcterms:modified xsi:type="dcterms:W3CDTF">2017-02-02T19:43:19Z</dcterms:modified>
</cp:coreProperties>
</file>