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5" r:id="rId3"/>
    <p:sldId id="266" r:id="rId4"/>
    <p:sldId id="269" r:id="rId5"/>
    <p:sldId id="268" r:id="rId6"/>
    <p:sldId id="262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CFA15-6D1D-4C47-A6B9-54E8192358DD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225B6-348A-487F-AC88-559DDD24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5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3DAD87-8765-4C26-BA42-1098B9F6312F}" type="slidenum">
              <a:rPr lang="en-US" altLang="en-US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079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3DAD87-8765-4C26-BA42-1098B9F6312F}" type="slidenum">
              <a:rPr lang="en-US" altLang="en-US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3DAD87-8765-4C26-BA42-1098B9F6312F}" type="slidenum">
              <a:rPr lang="en-US" altLang="en-US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3DAD87-8765-4C26-BA42-1098B9F6312F}" type="slidenum">
              <a:rPr lang="en-US" altLang="en-US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3DAD87-8765-4C26-BA42-1098B9F6312F}" type="slidenum">
              <a:rPr lang="en-US" altLang="en-US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3DAD87-8765-4C26-BA42-1098B9F6312F}" type="slidenum">
              <a:rPr lang="en-US" altLang="en-US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079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3DAD87-8765-4C26-BA42-1098B9F6312F}" type="slidenum">
              <a:rPr lang="en-US" altLang="en-US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079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3DAD87-8765-4C26-BA42-1098B9F6312F}" type="slidenum">
              <a:rPr lang="en-US" altLang="en-US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0792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B529BD-4223-4F8D-A6D8-E6E329DC4744}" type="slidenum">
              <a:rPr lang="en-US" altLang="en-US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175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5EC2-9088-46D9-BFDD-C57CFA2CEB90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A345-8D6F-43D6-A672-0A808F30E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4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5EC2-9088-46D9-BFDD-C57CFA2CEB90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A345-8D6F-43D6-A672-0A808F30E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7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5EC2-9088-46D9-BFDD-C57CFA2CEB90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A345-8D6F-43D6-A672-0A808F30E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0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5EC2-9088-46D9-BFDD-C57CFA2CEB90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A345-8D6F-43D6-A672-0A808F30E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5EC2-9088-46D9-BFDD-C57CFA2CEB90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A345-8D6F-43D6-A672-0A808F30E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3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5EC2-9088-46D9-BFDD-C57CFA2CEB90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A345-8D6F-43D6-A672-0A808F30E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33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5EC2-9088-46D9-BFDD-C57CFA2CEB90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A345-8D6F-43D6-A672-0A808F30E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66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5EC2-9088-46D9-BFDD-C57CFA2CEB90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A345-8D6F-43D6-A672-0A808F30E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0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5EC2-9088-46D9-BFDD-C57CFA2CEB90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A345-8D6F-43D6-A672-0A808F30E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20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5EC2-9088-46D9-BFDD-C57CFA2CEB90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A345-8D6F-43D6-A672-0A808F30E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7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5EC2-9088-46D9-BFDD-C57CFA2CEB90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A345-8D6F-43D6-A672-0A808F30E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59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15EC2-9088-46D9-BFDD-C57CFA2CEB90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7A345-8D6F-43D6-A672-0A808F30E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1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english.purdue.edu/owl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10</a:t>
            </a:r>
            <a:r>
              <a:rPr lang="en-US" sz="3600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World Studies </a:t>
            </a:r>
            <a:r>
              <a:rPr lang="en-US" sz="3600" dirty="0" smtClean="0">
                <a:solidFill>
                  <a:srgbClr val="FF0000"/>
                </a:solidFill>
                <a:cs typeface="Tunga" pitchFamily="34" charset="0"/>
              </a:rPr>
              <a:t>3.15.17</a:t>
            </a:r>
            <a:endParaRPr lang="en-US" sz="3600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48640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u="sng" dirty="0" smtClean="0"/>
              <a:t>Turn in:</a:t>
            </a:r>
            <a:endParaRPr lang="en-US" sz="3600" b="1" dirty="0"/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000" b="1" i="1" dirty="0" smtClean="0"/>
              <a:t>Nothing yet…</a:t>
            </a:r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sz="2000" b="1" i="1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u="sng" dirty="0" smtClean="0"/>
              <a:t>Take out:</a:t>
            </a:r>
            <a:r>
              <a:rPr lang="en-US" sz="3600" b="1" dirty="0" smtClean="0"/>
              <a:t> 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i="1" dirty="0" smtClean="0"/>
              <a:t>NOTES—they’ll be brief, but important!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i="1" dirty="0" smtClean="0"/>
              <a:t>Your edited drafts of outline 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i="1" dirty="0" smtClean="0"/>
              <a:t>An internet device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000" b="1" i="1" dirty="0" smtClean="0"/>
          </a:p>
          <a:p>
            <a:pPr marL="400050" lvl="1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smtClean="0"/>
              <a:t>Today’s objective: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 smtClean="0"/>
              <a:t>I can give and receive meaningful feedback to my </a:t>
            </a:r>
            <a:r>
              <a:rPr lang="en-US" sz="2000" b="1" dirty="0" smtClean="0"/>
              <a:t>Sophomore</a:t>
            </a:r>
            <a:r>
              <a:rPr lang="en-US" sz="2000" b="1" dirty="0" smtClean="0"/>
              <a:t> </a:t>
            </a:r>
            <a:r>
              <a:rPr lang="en-US" sz="2000" b="1" dirty="0" smtClean="0"/>
              <a:t>Research Paper, in order to create a complete FINAL DRAFT</a:t>
            </a:r>
            <a:r>
              <a:rPr lang="en-US" sz="2000" b="1" dirty="0" smtClean="0"/>
              <a:t>!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i="1" u="sng" dirty="0" smtClean="0"/>
              <a:t>I can follow directions in turning in my SRP </a:t>
            </a:r>
            <a:r>
              <a:rPr lang="en-US" sz="2000" b="1" i="1" u="sng" smtClean="0"/>
              <a:t>Process Packet…</a:t>
            </a:r>
            <a:endParaRPr lang="en-US" sz="3600" b="1" i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419600" y="1143000"/>
            <a:ext cx="4724400" cy="5257800"/>
          </a:xfrm>
        </p:spPr>
        <p:txBody>
          <a:bodyPr rtlCol="0">
            <a:normAutofit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u="sng" dirty="0" smtClean="0"/>
              <a:t>Today’s Agenda: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3400" b="1" i="1" dirty="0" smtClean="0"/>
              <a:t>Points of Interest</a:t>
            </a:r>
          </a:p>
          <a:p>
            <a:pPr>
              <a:buFont typeface="Wingdings" pitchFamily="2" charset="2"/>
              <a:buChar char="Ø"/>
              <a:defRPr/>
            </a:pPr>
            <a:endParaRPr lang="en-US" sz="2800" b="1" dirty="0" smtClean="0"/>
          </a:p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u="sng" dirty="0" smtClean="0"/>
              <a:t>HW: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b="1" dirty="0" smtClean="0"/>
              <a:t>TII.com submission—11:59pm!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b="1" i="1" dirty="0" smtClean="0"/>
              <a:t>Process packet DUE AS YOU ENTER CLASS THURSDAY!!!</a:t>
            </a:r>
            <a:endParaRPr lang="en-US" sz="2800" b="1" i="1" dirty="0" smtClean="0"/>
          </a:p>
          <a:p>
            <a:pPr marL="457200" lvl="1" indent="0">
              <a:buNone/>
              <a:defRPr/>
            </a:pPr>
            <a:endParaRPr lang="en-US" sz="2000" b="1" dirty="0" smtClean="0"/>
          </a:p>
          <a:p>
            <a:pPr marL="57150" indent="0" eaLnBrk="1" fontAlgn="auto" hangingPunct="1">
              <a:spcAft>
                <a:spcPts val="0"/>
              </a:spcAft>
              <a:buNone/>
              <a:defRPr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247402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Steen’s “Issues” with Papers</a:t>
            </a:r>
            <a:endParaRPr lang="en-US" sz="3600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486400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i="1" u="sng" dirty="0" smtClean="0"/>
              <a:t>Contractions</a:t>
            </a:r>
            <a:r>
              <a:rPr lang="en-US" sz="5400" b="1" dirty="0" smtClean="0"/>
              <a:t>:  </a:t>
            </a:r>
          </a:p>
          <a:p>
            <a:pPr>
              <a:lnSpc>
                <a:spcPct val="90000"/>
              </a:lnSpc>
              <a:defRPr/>
            </a:pPr>
            <a:r>
              <a:rPr lang="en-US" sz="5400" b="1" u="sng" dirty="0" smtClean="0"/>
              <a:t>DON’T </a:t>
            </a:r>
            <a:r>
              <a:rPr lang="en-US" sz="5400" b="1" dirty="0" smtClean="0"/>
              <a:t>do it…again, please </a:t>
            </a:r>
            <a:r>
              <a:rPr lang="en-US" sz="5400" b="1" u="sng" dirty="0" smtClean="0"/>
              <a:t>DON’T DO IT</a:t>
            </a:r>
            <a:r>
              <a:rPr lang="en-US" sz="5400" b="1" dirty="0" smtClean="0"/>
              <a:t>!!!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5400" b="1" i="1" u="sng" dirty="0" smtClean="0"/>
              <a:t>Abbreviations</a:t>
            </a:r>
            <a:r>
              <a:rPr lang="en-US" sz="5400" b="1" dirty="0" smtClean="0"/>
              <a:t>:</a:t>
            </a:r>
          </a:p>
          <a:p>
            <a:pPr>
              <a:lnSpc>
                <a:spcPct val="90000"/>
              </a:lnSpc>
              <a:defRPr/>
            </a:pPr>
            <a:r>
              <a:rPr lang="en-US" sz="5400" b="1" u="sng" dirty="0" smtClean="0"/>
              <a:t>Legit</a:t>
            </a:r>
            <a:r>
              <a:rPr lang="en-US" sz="5400" b="1" dirty="0" smtClean="0"/>
              <a:t> avoid this…</a:t>
            </a:r>
            <a:r>
              <a:rPr lang="en-US" sz="5400" b="1" u="sng" dirty="0" smtClean="0"/>
              <a:t>TYT</a:t>
            </a:r>
            <a:r>
              <a:rPr lang="en-US" sz="5400" b="1" dirty="0" smtClean="0"/>
              <a:t>, and write it out!  </a:t>
            </a:r>
            <a:r>
              <a:rPr lang="en-US" sz="5400" b="1" u="sng" dirty="0" smtClean="0"/>
              <a:t>You’re</a:t>
            </a:r>
            <a:r>
              <a:rPr lang="en-US" sz="5400" b="1" dirty="0" smtClean="0"/>
              <a:t> not texting or tweeting, </a:t>
            </a:r>
            <a:r>
              <a:rPr lang="en-US" sz="5400" b="1" u="sng" dirty="0" smtClean="0"/>
              <a:t>etc</a:t>
            </a:r>
            <a:r>
              <a:rPr lang="en-US" sz="5400" b="1" dirty="0" smtClean="0"/>
              <a:t>. 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56530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Steen’s “Issues” with Papers</a:t>
            </a:r>
            <a:endParaRPr lang="en-US" sz="3600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486400"/>
          </a:xfrm>
        </p:spPr>
        <p:txBody>
          <a:bodyPr rtlCol="0">
            <a:normAutofit lnSpcReduction="10000"/>
          </a:bodyPr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3600" b="1" i="1" u="sng" dirty="0" smtClean="0"/>
              <a:t>Punctuation</a:t>
            </a:r>
            <a:r>
              <a:rPr lang="en-US" sz="3600" b="1" dirty="0" smtClean="0"/>
              <a:t>:</a:t>
            </a:r>
          </a:p>
          <a:p>
            <a:pPr>
              <a:lnSpc>
                <a:spcPct val="90000"/>
              </a:lnSpc>
              <a:defRPr/>
            </a:pPr>
            <a:r>
              <a:rPr lang="en-US" sz="3600" b="1" dirty="0" smtClean="0"/>
              <a:t>If you are wondering, please use tools in your word processing program </a:t>
            </a:r>
            <a:r>
              <a:rPr lang="en-US" sz="3600" b="1" u="sng" dirty="0" smtClean="0"/>
              <a:t>and/or</a:t>
            </a:r>
            <a:r>
              <a:rPr lang="en-US" sz="3600" b="1" dirty="0" smtClean="0"/>
              <a:t> ask someone else…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dirty="0" smtClean="0"/>
              <a:t>Semicolons seem to be having a resurgence of popularity; however, very few writers know how to use semicolons correctly.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3600" b="1" i="1" u="sng" dirty="0" smtClean="0"/>
              <a:t>Conclusion</a:t>
            </a:r>
            <a:r>
              <a:rPr lang="en-US" sz="3600" b="1" dirty="0" smtClean="0"/>
              <a:t>:</a:t>
            </a:r>
          </a:p>
          <a:p>
            <a:pPr>
              <a:lnSpc>
                <a:spcPct val="90000"/>
              </a:lnSpc>
              <a:defRPr/>
            </a:pPr>
            <a:r>
              <a:rPr lang="en-US" sz="3600" b="1" dirty="0" smtClean="0"/>
              <a:t>“All in all,” “To sum it up,” “In conclusion,” </a:t>
            </a:r>
            <a:r>
              <a:rPr lang="en-US" sz="3600" b="1" u="sng" dirty="0" smtClean="0"/>
              <a:t>etc.</a:t>
            </a:r>
            <a:r>
              <a:rPr lang="en-US" sz="3600" b="1" dirty="0" smtClean="0"/>
              <a:t> insult me…If </a:t>
            </a:r>
            <a:r>
              <a:rPr lang="en-US" sz="3600" b="1" u="sng" dirty="0" smtClean="0"/>
              <a:t>you’re</a:t>
            </a:r>
            <a:r>
              <a:rPr lang="en-US" sz="3600" b="1" dirty="0" smtClean="0"/>
              <a:t> needing to do this, perhaps </a:t>
            </a:r>
            <a:r>
              <a:rPr lang="en-US" sz="3600" b="1" u="sng" dirty="0" smtClean="0"/>
              <a:t>IDK</a:t>
            </a:r>
            <a:r>
              <a:rPr lang="en-US" sz="3600" b="1" dirty="0" smtClean="0"/>
              <a:t> what the purpose of your </a:t>
            </a:r>
            <a:r>
              <a:rPr lang="en-US" sz="3600" b="1" u="sng" dirty="0" smtClean="0"/>
              <a:t>writing/message</a:t>
            </a:r>
            <a:r>
              <a:rPr lang="en-US" sz="3600" b="1" dirty="0" smtClean="0"/>
              <a:t> might be…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2100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Steen’s “Issues” with Papers</a:t>
            </a:r>
            <a:endParaRPr lang="en-US" sz="3600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486400"/>
          </a:xfrm>
        </p:spPr>
        <p:txBody>
          <a:bodyPr rtlCol="0">
            <a:normAutofit/>
          </a:bodyPr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3600" b="1" i="1" u="sng" dirty="0" smtClean="0"/>
              <a:t>Word Count</a:t>
            </a:r>
          </a:p>
          <a:p>
            <a:pPr>
              <a:lnSpc>
                <a:spcPct val="90000"/>
              </a:lnSpc>
              <a:defRPr/>
            </a:pPr>
            <a:r>
              <a:rPr lang="en-US" sz="3600" i="1" dirty="0" smtClean="0"/>
              <a:t>1200-1500—what if I’m at 1199???  What if I’m at 1501???  What if I just can’t cut any words &amp; I’m at 1700???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 smtClean="0"/>
              <a:t>1200-1500 means just that...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endParaRPr lang="en-US" i="1" dirty="0" smtClean="0"/>
          </a:p>
          <a:p>
            <a:pPr marL="57150" indent="0" algn="ctr">
              <a:lnSpc>
                <a:spcPct val="90000"/>
              </a:lnSpc>
              <a:buNone/>
              <a:defRPr/>
            </a:pPr>
            <a:r>
              <a:rPr lang="en-US" sz="3600" b="1" i="1" u="sng" dirty="0" smtClean="0"/>
              <a:t>Sources</a:t>
            </a:r>
          </a:p>
          <a:p>
            <a:pPr marL="628650" indent="-571500">
              <a:lnSpc>
                <a:spcPct val="90000"/>
              </a:lnSpc>
              <a:defRPr/>
            </a:pPr>
            <a:r>
              <a:rPr lang="en-US" sz="3600" i="1" dirty="0" smtClean="0"/>
              <a:t>Do I really need 6???  Do I really need 2 print sources???  Do I really need 2 Primary???</a:t>
            </a:r>
          </a:p>
          <a:p>
            <a:pPr marL="628650" indent="-571500">
              <a:lnSpc>
                <a:spcPct val="90000"/>
              </a:lnSpc>
              <a:defRPr/>
            </a:pPr>
            <a:r>
              <a:rPr lang="en-US" sz="3600" i="1" dirty="0" smtClean="0"/>
              <a:t>What does minimum mean???</a:t>
            </a:r>
            <a:endParaRPr lang="en-US" sz="3600" i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14441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EVEN MORE POINTS 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OF INTEREST</a:t>
            </a:r>
            <a:endParaRPr lang="en-US" sz="3600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486400"/>
          </a:xfrm>
        </p:spPr>
        <p:txBody>
          <a:bodyPr rtlCol="0">
            <a:noAutofit/>
          </a:bodyPr>
          <a:lstStyle/>
          <a:p>
            <a:pPr marL="742950" indent="-7429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4400" b="1" dirty="0" smtClean="0"/>
              <a:t>Directions!!!</a:t>
            </a:r>
          </a:p>
          <a:p>
            <a:pPr marL="1143000" lvl="1" indent="-742950">
              <a:lnSpc>
                <a:spcPct val="90000"/>
              </a:lnSpc>
              <a:defRPr/>
            </a:pPr>
            <a:r>
              <a:rPr lang="en-US" sz="3600" b="1" dirty="0" smtClean="0">
                <a:latin typeface="Harlow Solid Italic" panose="04030604020F02020D02" pitchFamily="82" charset="0"/>
              </a:rPr>
              <a:t>12 Point</a:t>
            </a:r>
            <a:r>
              <a:rPr lang="en-US" sz="3600" b="1" dirty="0" smtClean="0"/>
              <a:t>,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Times New Roman</a:t>
            </a:r>
            <a:r>
              <a:rPr lang="en-US" sz="3600" b="1" dirty="0" smtClean="0"/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</a:t>
            </a:r>
            <a:r>
              <a:rPr lang="en-US" sz="3600" b="1" dirty="0" smtClean="0"/>
              <a:t>!!!</a:t>
            </a:r>
          </a:p>
          <a:p>
            <a:pPr marL="1143000" lvl="1" indent="-742950">
              <a:lnSpc>
                <a:spcPct val="90000"/>
              </a:lnSpc>
              <a:defRPr/>
            </a:pPr>
            <a:r>
              <a:rPr lang="en-US" sz="3600" b="1" dirty="0" smtClean="0">
                <a:latin typeface="Algerian" panose="04020705040A02060702" pitchFamily="82" charset="0"/>
              </a:rPr>
              <a:t>Double-spaced</a:t>
            </a:r>
            <a:r>
              <a:rPr lang="en-US" sz="3600" b="1" dirty="0" smtClean="0"/>
              <a:t>, </a:t>
            </a:r>
            <a:r>
              <a:rPr lang="en-US" sz="3600" b="1" dirty="0" smtClean="0">
                <a:latin typeface="Brush Script MT" panose="03060802040406070304" pitchFamily="66" charset="0"/>
              </a:rPr>
              <a:t>1” </a:t>
            </a:r>
            <a:r>
              <a:rPr lang="en-US" sz="3600" b="1" dirty="0" smtClean="0">
                <a:latin typeface="Brush Script MT" panose="03060802040406070304" pitchFamily="66" charset="0"/>
              </a:rPr>
              <a:t>Margin</a:t>
            </a:r>
          </a:p>
          <a:p>
            <a:pPr marL="1143000" lvl="1" indent="-742950">
              <a:lnSpc>
                <a:spcPct val="90000"/>
              </a:lnSpc>
              <a:defRPr/>
            </a:pPr>
            <a:r>
              <a:rPr lang="en-US" sz="2400" b="1" dirty="0" smtClean="0">
                <a:latin typeface="Wingdings" panose="05000000000000000000" pitchFamily="2" charset="2"/>
              </a:rPr>
              <a:t>“When all else fails…”</a:t>
            </a:r>
            <a:endParaRPr lang="en-US" sz="2400" b="1" dirty="0" smtClean="0">
              <a:latin typeface="Wingdings" panose="05000000000000000000" pitchFamily="2" charset="2"/>
            </a:endParaRPr>
          </a:p>
          <a:p>
            <a:pPr marL="742950" indent="-7429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4400" b="1" i="1" dirty="0" smtClean="0"/>
              <a:t>ALL citations (Yes, including in-text) </a:t>
            </a:r>
            <a:r>
              <a:rPr lang="en-US" sz="4000" b="1" i="1" dirty="0"/>
              <a:t>f</a:t>
            </a:r>
            <a:r>
              <a:rPr lang="en-US" sz="4000" b="1" i="1" dirty="0" smtClean="0"/>
              <a:t>ollow </a:t>
            </a:r>
            <a:r>
              <a:rPr lang="en-US" sz="4000" b="1" i="1" dirty="0" smtClean="0"/>
              <a:t>MLA 8</a:t>
            </a:r>
            <a:r>
              <a:rPr lang="en-US" sz="4000" b="1" i="1" baseline="30000" dirty="0" smtClean="0"/>
              <a:t>th</a:t>
            </a:r>
            <a:r>
              <a:rPr lang="en-US" sz="4000" b="1" i="1" dirty="0" smtClean="0"/>
              <a:t> Edition </a:t>
            </a:r>
            <a:r>
              <a:rPr lang="en-US" sz="4000" b="1" i="1" dirty="0" smtClean="0"/>
              <a:t>formatting! </a:t>
            </a:r>
          </a:p>
          <a:p>
            <a:pPr marL="1543050" lvl="2" indent="-742950">
              <a:lnSpc>
                <a:spcPct val="90000"/>
              </a:lnSpc>
              <a:defRPr/>
            </a:pPr>
            <a:r>
              <a:rPr lang="en-US" sz="2800" b="1" i="1" dirty="0" smtClean="0"/>
              <a:t>Help is available on the note card directions</a:t>
            </a:r>
            <a:r>
              <a:rPr lang="en-US" sz="2800" b="1" i="1" dirty="0" smtClean="0"/>
              <a:t>!  Help is available on Ms. Bacon’s website as well!</a:t>
            </a:r>
            <a:endParaRPr lang="en-US" sz="2800" b="1" i="1" dirty="0" smtClean="0"/>
          </a:p>
          <a:p>
            <a:pPr marL="1543050" lvl="2" indent="-742950">
              <a:lnSpc>
                <a:spcPct val="90000"/>
              </a:lnSpc>
              <a:defRPr/>
            </a:pPr>
            <a:r>
              <a:rPr lang="en-US" sz="2800" b="1" i="1" dirty="0" smtClean="0"/>
              <a:t>Here’s the link </a:t>
            </a:r>
            <a:r>
              <a:rPr lang="en-US" sz="2800" b="1" i="1" dirty="0"/>
              <a:t>I </a:t>
            </a:r>
            <a:r>
              <a:rPr lang="en-US" sz="2800" b="1" i="1" dirty="0" smtClean="0"/>
              <a:t>recommend (provides examples for nearly every scenario):  </a:t>
            </a:r>
            <a:r>
              <a:rPr lang="en-US" sz="2800" b="1" i="1" dirty="0">
                <a:hlinkClick r:id="rId3"/>
              </a:rPr>
              <a:t>https://owl.english.purdue.edu/owl</a:t>
            </a:r>
            <a:r>
              <a:rPr lang="en-US" sz="2800" b="1" i="1" dirty="0" smtClean="0">
                <a:hlinkClick r:id="rId3"/>
              </a:rPr>
              <a:t>/</a:t>
            </a:r>
            <a:r>
              <a:rPr lang="en-US" sz="2800" b="1" i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0228179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Points of Interest!</a:t>
            </a:r>
            <a:endParaRPr lang="en-US" sz="3600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486400"/>
          </a:xfrm>
        </p:spPr>
        <p:txBody>
          <a:bodyPr rtlCol="0">
            <a:normAutofit fontScale="92500" lnSpcReduction="20000"/>
          </a:bodyPr>
          <a:lstStyle/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u="sng" dirty="0" smtClean="0"/>
              <a:t>Be sure to look at your similarity report from TII.com!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4000" b="1" i="1" dirty="0" smtClean="0"/>
              <a:t>Steen worries about two types of numbers:</a:t>
            </a:r>
          </a:p>
          <a:p>
            <a:pPr marL="742950" indent="-74295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000" b="1" i="1" dirty="0" smtClean="0"/>
              <a:t>really low (might mean little to no evidence) </a:t>
            </a:r>
          </a:p>
          <a:p>
            <a:pPr marL="742950" indent="-74295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000" b="1" i="1" dirty="0" smtClean="0"/>
              <a:t>really high (might mean “too much of other’s work”)</a:t>
            </a:r>
          </a:p>
          <a:p>
            <a:pPr>
              <a:lnSpc>
                <a:spcPct val="90000"/>
              </a:lnSpc>
              <a:defRPr/>
            </a:pPr>
            <a:r>
              <a:rPr lang="en-US" sz="4000" b="1" i="1" dirty="0" smtClean="0"/>
              <a:t>It’s a draft, so be prepared to actually </a:t>
            </a:r>
            <a:r>
              <a:rPr lang="en-US" sz="4000" b="1" i="1" dirty="0" smtClean="0"/>
              <a:t>revise…utilize people that don’t “love” you…NHS, tutoring, conferences w/us or others that are willing…</a:t>
            </a:r>
            <a:endParaRPr lang="en-US" sz="4000" b="1" i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84378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Points of Interest!</a:t>
            </a:r>
            <a:endParaRPr lang="en-US" sz="3600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486400"/>
          </a:xfrm>
        </p:spPr>
        <p:txBody>
          <a:bodyPr rtlCol="0"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4000" b="1" dirty="0" smtClean="0"/>
              <a:t>I will be marking your papers as if it were a final draft, so you will know exactly where you stand…</a:t>
            </a:r>
          </a:p>
          <a:p>
            <a:pPr>
              <a:lnSpc>
                <a:spcPct val="90000"/>
              </a:lnSpc>
              <a:defRPr/>
            </a:pPr>
            <a:r>
              <a:rPr lang="en-US" sz="4000" b="1" i="1" dirty="0" smtClean="0"/>
              <a:t>If you didn’t turn it in with both versions, you’re at the back of the line…I will return them as I finish them…you can set up times to meet with me once you get it back—be ready with specifics.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600" b="1" i="1" dirty="0" smtClean="0"/>
              <a:t>“I just need help!” is not specific enough for </a:t>
            </a:r>
            <a:r>
              <a:rPr lang="en-US" sz="3600" b="1" i="1" dirty="0" err="1" smtClean="0"/>
              <a:t>ol</a:t>
            </a:r>
            <a:r>
              <a:rPr lang="en-US" sz="3600" b="1" i="1" dirty="0" smtClean="0"/>
              <a:t>’ Steen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94719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Points of Interest!</a:t>
            </a:r>
            <a:endParaRPr lang="en-US" sz="3600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486400"/>
          </a:xfr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4000" b="1" dirty="0" smtClean="0"/>
              <a:t>Look back at your TRS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i="1" dirty="0" smtClean="0"/>
              <a:t>Track the progression…is your thesis following your evidence?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i="1" dirty="0" smtClean="0"/>
              <a:t>Do you still need to shape your thesis?  </a:t>
            </a:r>
            <a:r>
              <a:rPr lang="en-US" b="1" i="1" u="sng" dirty="0" smtClean="0"/>
              <a:t>THAT’S OK</a:t>
            </a:r>
            <a:r>
              <a:rPr lang="en-US" b="1" i="1" dirty="0" smtClean="0"/>
              <a:t>!!!</a:t>
            </a:r>
          </a:p>
          <a:p>
            <a:pPr>
              <a:lnSpc>
                <a:spcPct val="90000"/>
              </a:lnSpc>
              <a:defRPr/>
            </a:pPr>
            <a:r>
              <a:rPr lang="en-US" b="1" i="1" dirty="0" smtClean="0"/>
              <a:t>Look at your Outline(s)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i="1" dirty="0" smtClean="0"/>
              <a:t>What suggestions have you received?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i="1" dirty="0" smtClean="0"/>
              <a:t>What changes have you made?</a:t>
            </a:r>
          </a:p>
          <a:p>
            <a:pPr>
              <a:lnSpc>
                <a:spcPct val="90000"/>
              </a:lnSpc>
              <a:defRPr/>
            </a:pPr>
            <a:r>
              <a:rPr lang="en-US" b="1" i="1" dirty="0" smtClean="0"/>
              <a:t>Continue to look at your rough draft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i="1" dirty="0" smtClean="0"/>
              <a:t>Do you have all the parts of the intro/conclusion?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i="1" dirty="0" smtClean="0"/>
              <a:t>Have you cited all of your evidence?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i="1" dirty="0" smtClean="0"/>
              <a:t>Is all that’s in your paper in your WC (and vice versa)?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08401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Works Cited</a:t>
            </a:r>
            <a:endParaRPr lang="en-US" sz="3600" u="sng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036050" cy="5486400"/>
          </a:xfrm>
        </p:spPr>
        <p:txBody>
          <a:bodyPr rtlCol="0">
            <a:normAutofit fontScale="77500" lnSpcReduction="20000"/>
          </a:bodyPr>
          <a:lstStyle/>
          <a:p>
            <a:pPr marL="742950" indent="-74295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b="1" dirty="0" smtClean="0"/>
              <a:t>No separate heading is needed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Begin your Works Cited page on a separate page at the end of your research paper. It should have the same one-inch margins and last name, page number header as the rest of your paper.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Label the page Works Cited (do not italicize the words Works Cited or put them in quotation marks) and center the words Works Cited at the top of the page</a:t>
            </a:r>
            <a:r>
              <a:rPr lang="en-US" sz="3600" dirty="0" smtClean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List in </a:t>
            </a:r>
            <a:r>
              <a:rPr lang="en-US" sz="3600" b="1" u="sng" dirty="0" smtClean="0"/>
              <a:t>ALPHABETICAL ORDER</a:t>
            </a:r>
            <a:r>
              <a:rPr lang="en-US" sz="3600" dirty="0" smtClean="0"/>
              <a:t>: by author, </a:t>
            </a: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Double space all citations, but do not skip spaces between entries.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Indent the second and subsequent lines of citations by 0.5 inches to create a </a:t>
            </a:r>
            <a:r>
              <a:rPr lang="en-US" sz="3600" b="1" u="sng" dirty="0"/>
              <a:t>hanging indent</a:t>
            </a:r>
            <a:r>
              <a:rPr lang="en-US" sz="3600" dirty="0"/>
              <a:t>.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3437" y="6096000"/>
            <a:ext cx="4829175" cy="45720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457200" y="6324600"/>
            <a:ext cx="1905000" cy="2286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219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715</Words>
  <Application>Microsoft Office PowerPoint</Application>
  <PresentationFormat>On-screen Show (4:3)</PresentationFormat>
  <Paragraphs>83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10th World Studies 3.15.17</vt:lpstr>
      <vt:lpstr>Steen’s “Issues” with Papers</vt:lpstr>
      <vt:lpstr>Steen’s “Issues” with Papers</vt:lpstr>
      <vt:lpstr>Steen’s “Issues” with Papers</vt:lpstr>
      <vt:lpstr>EVEN MORE POINTS OF INTEREST</vt:lpstr>
      <vt:lpstr>Points of Interest!</vt:lpstr>
      <vt:lpstr>Points of Interest!</vt:lpstr>
      <vt:lpstr>Points of Interest!</vt:lpstr>
      <vt:lpstr>Works Cited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10th Euro Studies 12.18.14</dc:title>
  <dc:creator>Windows User</dc:creator>
  <cp:lastModifiedBy>Windows User</cp:lastModifiedBy>
  <cp:revision>22</cp:revision>
  <dcterms:created xsi:type="dcterms:W3CDTF">2014-12-18T20:03:04Z</dcterms:created>
  <dcterms:modified xsi:type="dcterms:W3CDTF">2017-03-15T16:54:33Z</dcterms:modified>
</cp:coreProperties>
</file>