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2" r:id="rId6"/>
    <p:sldId id="261" r:id="rId7"/>
    <p:sldId id="263" r:id="rId8"/>
    <p:sldId id="279" r:id="rId9"/>
    <p:sldId id="282" r:id="rId10"/>
    <p:sldId id="283" r:id="rId11"/>
    <p:sldId id="281" r:id="rId12"/>
    <p:sldId id="265" r:id="rId13"/>
    <p:sldId id="280"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BF570-1495-4BA6-B5C1-8CE15473CD3E}" type="datetimeFigureOut">
              <a:rPr lang="en-US" smtClean="0"/>
              <a:pPr/>
              <a:t>9/6/2016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F61F9-8F7B-486E-A03D-3FF2BDC20E89}" type="slidenum">
              <a:rPr lang="en-US" smtClean="0"/>
              <a:pPr/>
              <a:t>‹#›</a:t>
            </a:fld>
            <a:endParaRPr lang="en-US"/>
          </a:p>
        </p:txBody>
      </p:sp>
    </p:spTree>
    <p:extLst>
      <p:ext uri="{BB962C8B-B14F-4D97-AF65-F5344CB8AC3E}">
        <p14:creationId xmlns:p14="http://schemas.microsoft.com/office/powerpoint/2010/main" val="105512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301625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10</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55006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11</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550065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12</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378213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13</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378213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14</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8133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15</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94381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16</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4178099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17</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18</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19</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31949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20</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21</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22</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23</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24</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25</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26</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3</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72708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4</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177755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5</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154339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6</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414370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7</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150335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8</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55006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9</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55006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92442-AC94-48AA-BB8E-13769DC63416}"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92442-AC94-48AA-BB8E-13769DC63416}"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92442-AC94-48AA-BB8E-13769DC63416}" type="datetimeFigureOut">
              <a:rPr lang="en-US" smtClean="0"/>
              <a:pPr/>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92442-AC94-48AA-BB8E-13769DC63416}" type="datetimeFigureOut">
              <a:rPr lang="en-US" smtClean="0"/>
              <a:pPr/>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92442-AC94-48AA-BB8E-13769DC63416}" type="datetimeFigureOut">
              <a:rPr lang="en-US" smtClean="0"/>
              <a:pPr/>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92442-AC94-48AA-BB8E-13769DC63416}"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92442-AC94-48AA-BB8E-13769DC63416}"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92442-AC94-48AA-BB8E-13769DC63416}" type="datetimeFigureOut">
              <a:rPr lang="en-US" smtClean="0"/>
              <a:pPr/>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9000D-ACDF-47DC-9603-E7B1D73C0C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lstStyle/>
          <a:p>
            <a:pPr marL="484188" eaLnBrk="1" hangingPunct="1"/>
            <a:r>
              <a:rPr lang="en-US" altLang="en-US" dirty="0" smtClean="0">
                <a:solidFill>
                  <a:srgbClr val="00B0F0"/>
                </a:solidFill>
                <a:cs typeface="Tunga" pitchFamily="34" charset="0"/>
              </a:rPr>
              <a:t>IB Psych </a:t>
            </a:r>
            <a:r>
              <a:rPr lang="en-US" altLang="en-US" dirty="0" smtClean="0">
                <a:solidFill>
                  <a:srgbClr val="FF0000"/>
                </a:solidFill>
                <a:cs typeface="Tunga" pitchFamily="34" charset="0"/>
              </a:rPr>
              <a:t>9/6/16</a:t>
            </a:r>
          </a:p>
        </p:txBody>
      </p:sp>
      <p:sp>
        <p:nvSpPr>
          <p:cNvPr id="9" name="Content Placeholder 8"/>
          <p:cNvSpPr>
            <a:spLocks noGrp="1"/>
          </p:cNvSpPr>
          <p:nvPr>
            <p:ph sz="quarter" idx="4294967295"/>
          </p:nvPr>
        </p:nvSpPr>
        <p:spPr>
          <a:xfrm>
            <a:off x="0" y="1143000"/>
            <a:ext cx="4343400" cy="5334000"/>
          </a:xfrm>
        </p:spPr>
        <p:txBody>
          <a:bodyPr rtlCol="0">
            <a:normAutofit fontScale="40000" lnSpcReduction="20000"/>
          </a:bodyPr>
          <a:lstStyle/>
          <a:p>
            <a:pPr marL="0" indent="0" eaLnBrk="1" fontAlgn="auto" hangingPunct="1">
              <a:lnSpc>
                <a:spcPct val="90000"/>
              </a:lnSpc>
              <a:spcAft>
                <a:spcPts val="0"/>
              </a:spcAft>
              <a:buFont typeface="Arial" panose="020B0604020202020204" pitchFamily="34" charset="0"/>
              <a:buNone/>
              <a:defRPr/>
            </a:pPr>
            <a:r>
              <a:rPr lang="en-US" sz="5800" b="1" u="sng" dirty="0" smtClean="0"/>
              <a:t>Turn in:</a:t>
            </a:r>
            <a:r>
              <a:rPr lang="en-US" sz="5800" b="1" dirty="0" smtClean="0"/>
              <a:t> </a:t>
            </a:r>
          </a:p>
          <a:p>
            <a:pPr marL="514350" indent="-457200" eaLnBrk="1" fontAlgn="auto" hangingPunct="1">
              <a:spcAft>
                <a:spcPts val="0"/>
              </a:spcAft>
              <a:buFont typeface="Wingdings" pitchFamily="2" charset="2"/>
              <a:buChar char="Ø"/>
              <a:defRPr/>
            </a:pPr>
            <a:r>
              <a:rPr lang="en-US" sz="6000" b="1" dirty="0" smtClean="0"/>
              <a:t>Syllabus Agreement</a:t>
            </a:r>
            <a:endParaRPr lang="en-US" sz="5600" b="1" dirty="0" smtClean="0"/>
          </a:p>
          <a:p>
            <a:pPr marL="514350" indent="-457200" eaLnBrk="1" fontAlgn="auto" hangingPunct="1">
              <a:spcAft>
                <a:spcPts val="0"/>
              </a:spcAft>
              <a:buFont typeface="Wingdings" pitchFamily="2" charset="2"/>
              <a:buChar char="Ø"/>
              <a:defRPr/>
            </a:pPr>
            <a:endParaRPr lang="en-US" sz="6000" b="1" dirty="0"/>
          </a:p>
          <a:p>
            <a:pPr marL="514350" indent="-457200" eaLnBrk="1" fontAlgn="auto" hangingPunct="1">
              <a:spcAft>
                <a:spcPts val="0"/>
              </a:spcAft>
              <a:buFont typeface="Wingdings" pitchFamily="2" charset="2"/>
              <a:buChar char="Ø"/>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smtClean="0"/>
              <a:t>Take out :</a:t>
            </a:r>
            <a:r>
              <a:rPr lang="en-US" sz="5800" b="1" dirty="0" smtClean="0"/>
              <a:t> </a:t>
            </a:r>
          </a:p>
          <a:p>
            <a:pPr marL="273050" indent="-273050" eaLnBrk="1" fontAlgn="auto" hangingPunct="1">
              <a:lnSpc>
                <a:spcPct val="90000"/>
              </a:lnSpc>
              <a:spcAft>
                <a:spcPts val="0"/>
              </a:spcAft>
              <a:buFont typeface="Arial" panose="020B0604020202020204" pitchFamily="34" charset="0"/>
              <a:buNone/>
              <a:defRPr/>
            </a:pPr>
            <a:endParaRPr lang="en-US" sz="5800" b="1" dirty="0" smtClean="0"/>
          </a:p>
          <a:p>
            <a:pPr marL="673100" lvl="1" indent="-273050" eaLnBrk="1" fontAlgn="auto" hangingPunct="1">
              <a:lnSpc>
                <a:spcPct val="90000"/>
              </a:lnSpc>
              <a:spcAft>
                <a:spcPts val="0"/>
              </a:spcAft>
              <a:buFont typeface="Wingdings" pitchFamily="2" charset="2"/>
              <a:buChar char="Ø"/>
              <a:defRPr/>
            </a:pPr>
            <a:r>
              <a:rPr lang="en-US" sz="5800" b="1" i="1" u="sng" dirty="0" smtClean="0"/>
              <a:t>Planner</a:t>
            </a:r>
          </a:p>
          <a:p>
            <a:pPr marL="673100" lvl="1" indent="-273050" eaLnBrk="1" fontAlgn="auto" hangingPunct="1">
              <a:lnSpc>
                <a:spcPct val="90000"/>
              </a:lnSpc>
              <a:spcAft>
                <a:spcPts val="0"/>
              </a:spcAft>
              <a:buFont typeface="Wingdings" pitchFamily="2" charset="2"/>
              <a:buChar char="Ø"/>
              <a:defRPr/>
            </a:pPr>
            <a:r>
              <a:rPr lang="en-US" sz="5800" b="1" i="1" u="sng" dirty="0" smtClean="0"/>
              <a:t>Notes/Paper</a:t>
            </a:r>
          </a:p>
          <a:p>
            <a:pPr marL="673100" lvl="1" indent="-273050" eaLnBrk="1" fontAlgn="auto" hangingPunct="1">
              <a:lnSpc>
                <a:spcPct val="90000"/>
              </a:lnSpc>
              <a:spcAft>
                <a:spcPts val="0"/>
              </a:spcAft>
              <a:buFont typeface="Wingdings" pitchFamily="2" charset="2"/>
              <a:buChar char="Ø"/>
              <a:defRPr/>
            </a:pPr>
            <a:r>
              <a:rPr lang="en-US" sz="5800" b="1" i="1" u="sng" dirty="0" smtClean="0"/>
              <a:t>Note-taking devices</a:t>
            </a:r>
          </a:p>
          <a:p>
            <a:pPr marL="673100" lvl="1" indent="-273050" eaLnBrk="1" fontAlgn="auto" hangingPunct="1">
              <a:lnSpc>
                <a:spcPct val="90000"/>
              </a:lnSpc>
              <a:spcAft>
                <a:spcPts val="0"/>
              </a:spcAft>
              <a:buFont typeface="Wingdings" pitchFamily="2" charset="2"/>
              <a:buChar char="Ø"/>
              <a:defRPr/>
            </a:pPr>
            <a:endParaRPr lang="en-US" sz="5800" b="1" i="1" dirty="0"/>
          </a:p>
          <a:p>
            <a:pPr marL="673100" lvl="1" indent="-273050" eaLnBrk="1" fontAlgn="auto" hangingPunct="1">
              <a:lnSpc>
                <a:spcPct val="90000"/>
              </a:lnSpc>
              <a:spcAft>
                <a:spcPts val="0"/>
              </a:spcAft>
              <a:buFont typeface="Wingdings" pitchFamily="2" charset="2"/>
              <a:buChar char="Ø"/>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a:t>T</a:t>
            </a:r>
            <a:r>
              <a:rPr lang="en-US" sz="5800" b="1" u="sng" dirty="0" smtClean="0"/>
              <a:t>oday’s Learning Objectives:</a:t>
            </a:r>
          </a:p>
          <a:p>
            <a:pPr marL="273050" indent="-273050" eaLnBrk="1" fontAlgn="auto" hangingPunct="1">
              <a:lnSpc>
                <a:spcPct val="90000"/>
              </a:lnSpc>
              <a:spcAft>
                <a:spcPts val="0"/>
              </a:spcAft>
              <a:buFont typeface="Arial" panose="020B0604020202020204" pitchFamily="34" charset="0"/>
              <a:buNone/>
              <a:defRPr/>
            </a:pPr>
            <a:endParaRPr lang="en-US" sz="5800" b="1" u="sng" dirty="0" smtClean="0"/>
          </a:p>
          <a:p>
            <a:pPr marL="576263" lvl="1" indent="-273050" eaLnBrk="1" fontAlgn="auto" hangingPunct="1">
              <a:lnSpc>
                <a:spcPct val="90000"/>
              </a:lnSpc>
              <a:spcAft>
                <a:spcPts val="0"/>
              </a:spcAft>
              <a:buFont typeface="Wingdings" pitchFamily="2" charset="2"/>
              <a:buChar char="Ø"/>
              <a:defRPr/>
            </a:pPr>
            <a:r>
              <a:rPr lang="en-US" sz="5800" b="1" dirty="0" smtClean="0"/>
              <a:t>I can make a determination as to </a:t>
            </a:r>
            <a:r>
              <a:rPr lang="en-US" sz="5800" b="1" dirty="0" smtClean="0"/>
              <a:t>the degree of “science” in Psychology.</a:t>
            </a:r>
            <a:endParaRPr lang="en-US" u="sng" dirty="0" smtClean="0"/>
          </a:p>
        </p:txBody>
      </p:sp>
      <p:sp>
        <p:nvSpPr>
          <p:cNvPr id="27652" name="Content Placeholder 9"/>
          <p:cNvSpPr>
            <a:spLocks noGrp="1"/>
          </p:cNvSpPr>
          <p:nvPr>
            <p:ph sz="quarter" idx="4294967295"/>
          </p:nvPr>
        </p:nvSpPr>
        <p:spPr>
          <a:xfrm>
            <a:off x="4645025" y="1219200"/>
            <a:ext cx="4498975" cy="4602163"/>
          </a:xfrm>
        </p:spPr>
        <p:txBody>
          <a:bodyPr rtlCol="0">
            <a:normAutofit fontScale="25000" lnSpcReduction="20000"/>
          </a:bodyPr>
          <a:lstStyle/>
          <a:p>
            <a:pPr marL="57150" indent="0" eaLnBrk="1" fontAlgn="auto" hangingPunct="1">
              <a:spcAft>
                <a:spcPts val="0"/>
              </a:spcAft>
              <a:buFont typeface="Wingdings" pitchFamily="2" charset="2"/>
              <a:buNone/>
              <a:defRPr/>
            </a:pPr>
            <a:r>
              <a:rPr lang="en-US" sz="9600" b="1" u="sng" dirty="0" smtClean="0"/>
              <a:t>Today’s Agenda:</a:t>
            </a:r>
          </a:p>
          <a:p>
            <a:pPr marL="514350" indent="-457200" eaLnBrk="1" fontAlgn="auto" hangingPunct="1">
              <a:spcAft>
                <a:spcPts val="0"/>
              </a:spcAft>
              <a:buFont typeface="Wingdings" pitchFamily="2" charset="2"/>
              <a:buChar char="Ø"/>
              <a:defRPr/>
            </a:pPr>
            <a:r>
              <a:rPr lang="en-US" sz="9600" b="1" dirty="0" smtClean="0"/>
              <a:t>Touching base from Friday</a:t>
            </a:r>
          </a:p>
          <a:p>
            <a:pPr marL="914400" lvl="1" indent="-457200">
              <a:buFont typeface="Wingdings" pitchFamily="2" charset="2"/>
              <a:buChar char="Ø"/>
              <a:defRPr/>
            </a:pPr>
            <a:r>
              <a:rPr lang="en-US" sz="9200" b="1" dirty="0" smtClean="0"/>
              <a:t>Website, class accounts, </a:t>
            </a:r>
            <a:r>
              <a:rPr lang="en-US" sz="9200" b="1" dirty="0" err="1" smtClean="0"/>
              <a:t>etc</a:t>
            </a:r>
            <a:endParaRPr lang="en-US" sz="9200" b="1" dirty="0" smtClean="0"/>
          </a:p>
          <a:p>
            <a:pPr marL="514350" indent="-457200">
              <a:buFont typeface="Wingdings" pitchFamily="2" charset="2"/>
              <a:buChar char="Ø"/>
              <a:defRPr/>
            </a:pPr>
            <a:r>
              <a:rPr lang="en-US" sz="9600" b="1" smtClean="0"/>
              <a:t>Intro </a:t>
            </a:r>
            <a:r>
              <a:rPr lang="en-US" sz="9600" b="1" dirty="0" smtClean="0"/>
              <a:t>to course</a:t>
            </a:r>
            <a:endParaRPr lang="en-US" sz="9600" b="1" dirty="0"/>
          </a:p>
          <a:p>
            <a:pPr marL="514350" indent="-457200" eaLnBrk="1" fontAlgn="auto" hangingPunct="1">
              <a:spcAft>
                <a:spcPts val="0"/>
              </a:spcAft>
              <a:buFont typeface="Wingdings" pitchFamily="2" charset="2"/>
              <a:buChar char="Ø"/>
              <a:defRPr/>
            </a:pPr>
            <a:endParaRPr lang="en-US" sz="10000" b="1" dirty="0" smtClean="0"/>
          </a:p>
          <a:p>
            <a:pPr marL="457200" lvl="1" indent="0" eaLnBrk="1" fontAlgn="auto" hangingPunct="1">
              <a:spcAft>
                <a:spcPts val="0"/>
              </a:spcAft>
              <a:buFontTx/>
              <a:buNone/>
              <a:defRPr/>
            </a:pPr>
            <a:endParaRPr lang="en-US" sz="9600" b="1" dirty="0" smtClean="0"/>
          </a:p>
          <a:p>
            <a:pPr marL="57150" indent="0" eaLnBrk="1" fontAlgn="auto" hangingPunct="1">
              <a:spcAft>
                <a:spcPts val="0"/>
              </a:spcAft>
              <a:buFont typeface="Arial" panose="020B0604020202020204" pitchFamily="34" charset="0"/>
              <a:buNone/>
              <a:defRPr/>
            </a:pPr>
            <a:r>
              <a:rPr lang="en-US" sz="9600" b="1" u="sng" dirty="0" smtClean="0"/>
              <a:t>HW:</a:t>
            </a:r>
            <a:endParaRPr lang="en-US" sz="9600" b="1" dirty="0" smtClean="0"/>
          </a:p>
          <a:p>
            <a:pPr marL="514350" indent="-457200" eaLnBrk="1" fontAlgn="auto" hangingPunct="1">
              <a:spcAft>
                <a:spcPts val="0"/>
              </a:spcAft>
              <a:buFont typeface="Wingdings" pitchFamily="2" charset="2"/>
              <a:buChar char="Ø"/>
              <a:defRPr/>
            </a:pPr>
            <a:r>
              <a:rPr lang="en-US" sz="9600" b="1" dirty="0" smtClean="0"/>
              <a:t>Website stuff</a:t>
            </a:r>
          </a:p>
          <a:p>
            <a:pPr marL="914400" lvl="1" indent="-457200">
              <a:buFont typeface="Wingdings" pitchFamily="2" charset="2"/>
              <a:buChar char="Ø"/>
              <a:defRPr/>
            </a:pPr>
            <a:r>
              <a:rPr lang="en-US" sz="8800" b="1" dirty="0" smtClean="0"/>
              <a:t>Syllabus</a:t>
            </a:r>
          </a:p>
          <a:p>
            <a:pPr marL="914400" lvl="1" indent="-457200">
              <a:buFont typeface="Wingdings" pitchFamily="2" charset="2"/>
              <a:buChar char="Ø"/>
              <a:defRPr/>
            </a:pPr>
            <a:r>
              <a:rPr lang="en-US" sz="8800" b="1" dirty="0" smtClean="0"/>
              <a:t>Learning Outcomes</a:t>
            </a:r>
            <a:endParaRPr lang="en-US" sz="8800" b="1" dirty="0"/>
          </a:p>
          <a:p>
            <a:pPr marL="57150" indent="0" eaLnBrk="1" fontAlgn="auto" hangingPunct="1">
              <a:spcAft>
                <a:spcPts val="0"/>
              </a:spcAft>
              <a:buFont typeface="Arial" panose="020B0604020202020204" pitchFamily="34" charset="0"/>
              <a:buNone/>
              <a:defRPr/>
            </a:pPr>
            <a:endParaRPr lang="en-US" sz="7400" b="1" u="sng" dirty="0" smtClean="0"/>
          </a:p>
          <a:p>
            <a:pPr marL="57150" indent="0" eaLnBrk="1" fontAlgn="auto" hangingPunct="1">
              <a:spcAft>
                <a:spcPts val="0"/>
              </a:spcAft>
              <a:buFont typeface="Arial" panose="020B0604020202020204" pitchFamily="34" charset="0"/>
              <a:buNone/>
              <a:defRPr/>
            </a:pPr>
            <a:endParaRPr lang="en-US" sz="7400" b="1" u="sng" dirty="0" smtClean="0"/>
          </a:p>
          <a:p>
            <a:pPr marL="57150" indent="0" eaLnBrk="1" fontAlgn="auto" hangingPunct="1">
              <a:spcAft>
                <a:spcPts val="0"/>
              </a:spcAft>
              <a:buFont typeface="Arial" charset="0"/>
              <a:buNone/>
              <a:defRPr/>
            </a:pPr>
            <a:endParaRPr lang="en-US" sz="4500" b="1" u="sng" dirty="0" smtClean="0"/>
          </a:p>
          <a:p>
            <a:pPr marL="457200" lvl="1" indent="0" eaLnBrk="1" fontAlgn="auto" hangingPunct="1">
              <a:spcAft>
                <a:spcPts val="0"/>
              </a:spcAft>
              <a:buFont typeface="Wingdings" pitchFamily="2" charset="2"/>
              <a:buChar char="Ø"/>
              <a:defRPr/>
            </a:pPr>
            <a:endParaRPr lang="en-US" sz="9200" b="1" dirty="0" smtClean="0"/>
          </a:p>
        </p:txBody>
      </p:sp>
    </p:spTree>
    <p:extLst>
      <p:ext uri="{BB962C8B-B14F-4D97-AF65-F5344CB8AC3E}">
        <p14:creationId xmlns:p14="http://schemas.microsoft.com/office/powerpoint/2010/main" val="211126881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742950" indent="-742950">
              <a:lnSpc>
                <a:spcPct val="90000"/>
              </a:lnSpc>
              <a:buFont typeface="+mj-lt"/>
              <a:buAutoNum type="arabicPeriod" startAt="10"/>
              <a:defRPr/>
            </a:pPr>
            <a:r>
              <a:rPr lang="en-US" sz="4400" dirty="0" smtClean="0"/>
              <a:t>Your brain works better under pressure.</a:t>
            </a:r>
          </a:p>
          <a:p>
            <a:pPr marL="742950" indent="-742950">
              <a:lnSpc>
                <a:spcPct val="90000"/>
              </a:lnSpc>
              <a:buFont typeface="+mj-lt"/>
              <a:buAutoNum type="arabicPeriod" startAt="10"/>
              <a:defRPr/>
            </a:pPr>
            <a:r>
              <a:rPr lang="en-US" sz="4400" dirty="0"/>
              <a:t>Eating carbohydrates before a test could hurt your </a:t>
            </a:r>
            <a:r>
              <a:rPr lang="en-US" sz="4400" dirty="0" smtClean="0"/>
              <a:t>concentration.</a:t>
            </a:r>
          </a:p>
          <a:p>
            <a:pPr marL="742950" indent="-742950">
              <a:lnSpc>
                <a:spcPct val="90000"/>
              </a:lnSpc>
              <a:buFont typeface="+mj-lt"/>
              <a:buAutoNum type="arabicPeriod" startAt="10"/>
              <a:defRPr/>
            </a:pPr>
            <a:r>
              <a:rPr lang="en-US" sz="4400" dirty="0"/>
              <a:t>Married couples have better sex lives than single people</a:t>
            </a:r>
            <a:r>
              <a:rPr lang="en-US" sz="4400" dirty="0" smtClean="0"/>
              <a:t>.</a:t>
            </a:r>
          </a:p>
          <a:p>
            <a:pPr marL="742950" indent="-742950">
              <a:lnSpc>
                <a:spcPct val="90000"/>
              </a:lnSpc>
              <a:buFont typeface="+mj-lt"/>
              <a:buAutoNum type="arabicPeriod" startAt="10"/>
              <a:defRPr/>
            </a:pPr>
            <a:endParaRPr lang="en-US" sz="4400" dirty="0" smtClean="0"/>
          </a:p>
        </p:txBody>
      </p:sp>
    </p:spTree>
    <p:extLst>
      <p:ext uri="{BB962C8B-B14F-4D97-AF65-F5344CB8AC3E}">
        <p14:creationId xmlns:p14="http://schemas.microsoft.com/office/powerpoint/2010/main" val="8904538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1.  “Cold weather makes you sick.”</a:t>
            </a:r>
          </a:p>
        </p:txBody>
      </p:sp>
      <p:sp>
        <p:nvSpPr>
          <p:cNvPr id="2" name="TextBox 1"/>
          <p:cNvSpPr txBox="1"/>
          <p:nvPr/>
        </p:nvSpPr>
        <p:spPr>
          <a:xfrm>
            <a:off x="0" y="2286000"/>
            <a:ext cx="5791200" cy="4524315"/>
          </a:xfrm>
          <a:prstGeom prst="rect">
            <a:avLst/>
          </a:prstGeom>
          <a:noFill/>
        </p:spPr>
        <p:txBody>
          <a:bodyPr wrap="square" rtlCol="0">
            <a:spAutoFit/>
          </a:bodyPr>
          <a:lstStyle/>
          <a:p>
            <a:r>
              <a:rPr lang="en-US" sz="3200" dirty="0" smtClean="0"/>
              <a:t>Nope.  In studies of cold transmission, people who are chilled are no more likely to get sick than those who were not.  It may be that cold weather keeps people indoors, where germs are more likely to catch up with you…but germs make people sick, not temperature.</a:t>
            </a:r>
            <a:endParaRPr lang="en-US" sz="3200" dirty="0"/>
          </a:p>
        </p:txBody>
      </p:sp>
      <p:pic>
        <p:nvPicPr>
          <p:cNvPr id="3" name="Picture 2" descr="Image result for s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86000"/>
            <a:ext cx="3429000" cy="453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199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2.  “We are either left brain or right brain learners.”</a:t>
            </a:r>
          </a:p>
        </p:txBody>
      </p:sp>
      <p:sp>
        <p:nvSpPr>
          <p:cNvPr id="2" name="TextBox 1"/>
          <p:cNvSpPr txBox="1"/>
          <p:nvPr/>
        </p:nvSpPr>
        <p:spPr>
          <a:xfrm>
            <a:off x="0" y="2992932"/>
            <a:ext cx="4876800" cy="3539430"/>
          </a:xfrm>
          <a:prstGeom prst="rect">
            <a:avLst/>
          </a:prstGeom>
          <a:noFill/>
        </p:spPr>
        <p:txBody>
          <a:bodyPr wrap="square" rtlCol="0">
            <a:spAutoFit/>
          </a:bodyPr>
          <a:lstStyle/>
          <a:p>
            <a:r>
              <a:rPr lang="en-US" sz="2800" dirty="0" smtClean="0"/>
              <a:t>Nope.  Brain scan experiments show that the two halves of the brain are much more intricately linked than was originally thought, so problem-solving or creative tasks fire up activity in regions of both hemisphere of the brain.</a:t>
            </a:r>
            <a:endParaRPr lang="en-US" sz="2800" dirty="0"/>
          </a:p>
        </p:txBody>
      </p:sp>
      <p:pic>
        <p:nvPicPr>
          <p:cNvPr id="5122" name="Picture 2" descr="Image result for right brain left 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274" y="2133600"/>
            <a:ext cx="4389726" cy="473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932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2.  “We are either left brain or right brain learners.”</a:t>
            </a:r>
          </a:p>
        </p:txBody>
      </p:sp>
      <p:sp>
        <p:nvSpPr>
          <p:cNvPr id="2" name="TextBox 1"/>
          <p:cNvSpPr txBox="1"/>
          <p:nvPr/>
        </p:nvSpPr>
        <p:spPr>
          <a:xfrm>
            <a:off x="0" y="2992932"/>
            <a:ext cx="4876800" cy="3539430"/>
          </a:xfrm>
          <a:prstGeom prst="rect">
            <a:avLst/>
          </a:prstGeom>
          <a:noFill/>
        </p:spPr>
        <p:txBody>
          <a:bodyPr wrap="square" rtlCol="0">
            <a:spAutoFit/>
          </a:bodyPr>
          <a:lstStyle/>
          <a:p>
            <a:r>
              <a:rPr lang="en-US" sz="2800" dirty="0" smtClean="0"/>
              <a:t>Nope.  Brain scan experiments show that the two halves of the brain are much more intricately linked than was originally thought, so problem-solving or creative tasks fire up activity in regions of both hemisphere of the brain.</a:t>
            </a:r>
            <a:endParaRPr lang="en-US" sz="2800" dirty="0"/>
          </a:p>
        </p:txBody>
      </p:sp>
      <p:pic>
        <p:nvPicPr>
          <p:cNvPr id="5122" name="Picture 2" descr="Image result for right brain left 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274" y="2133600"/>
            <a:ext cx="4389726" cy="473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83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3</a:t>
            </a:r>
            <a:r>
              <a:rPr lang="en-US" sz="4400" dirty="0" smtClean="0"/>
              <a:t>.  “You lose most of your body heat through your head.”</a:t>
            </a:r>
          </a:p>
        </p:txBody>
      </p:sp>
      <p:sp>
        <p:nvSpPr>
          <p:cNvPr id="2" name="TextBox 1"/>
          <p:cNvSpPr txBox="1"/>
          <p:nvPr/>
        </p:nvSpPr>
        <p:spPr>
          <a:xfrm>
            <a:off x="0" y="2992932"/>
            <a:ext cx="4876800" cy="2862322"/>
          </a:xfrm>
          <a:prstGeom prst="rect">
            <a:avLst/>
          </a:prstGeom>
          <a:noFill/>
        </p:spPr>
        <p:txBody>
          <a:bodyPr wrap="square" rtlCol="0">
            <a:spAutoFit/>
          </a:bodyPr>
          <a:lstStyle/>
          <a:p>
            <a:r>
              <a:rPr lang="en-US" sz="3600" dirty="0" smtClean="0"/>
              <a:t>Nope.  There’s nothing special about the head and heat loss.  You lose heat through any uncovered body part.</a:t>
            </a:r>
            <a:endParaRPr lang="en-US" sz="3600" dirty="0"/>
          </a:p>
        </p:txBody>
      </p:sp>
      <p:pic>
        <p:nvPicPr>
          <p:cNvPr id="1026" name="Picture 2" descr="Image result for heat loss through 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7482" y="3193473"/>
            <a:ext cx="4026518" cy="364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507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4.  “Drinking milk produces more phlegm.”</a:t>
            </a:r>
          </a:p>
        </p:txBody>
      </p:sp>
      <p:sp>
        <p:nvSpPr>
          <p:cNvPr id="2" name="TextBox 1"/>
          <p:cNvSpPr txBox="1"/>
          <p:nvPr/>
        </p:nvSpPr>
        <p:spPr>
          <a:xfrm>
            <a:off x="0" y="2992932"/>
            <a:ext cx="4876800" cy="3539430"/>
          </a:xfrm>
          <a:prstGeom prst="rect">
            <a:avLst/>
          </a:prstGeom>
          <a:noFill/>
        </p:spPr>
        <p:txBody>
          <a:bodyPr wrap="square" rtlCol="0">
            <a:spAutoFit/>
          </a:bodyPr>
          <a:lstStyle/>
          <a:p>
            <a:r>
              <a:rPr lang="en-US" sz="2800" dirty="0" smtClean="0"/>
              <a:t>Nope.  In one experiment, volunteers were infected with the cold virus, and some drank a lot of milk as well.  The weight of the nasal secretions did not increase in those who drank more milk, nor was it associated with cough or congestion.</a:t>
            </a:r>
            <a:endParaRPr lang="en-US" sz="2800" dirty="0"/>
          </a:p>
        </p:txBody>
      </p:sp>
      <p:pic>
        <p:nvPicPr>
          <p:cNvPr id="3" name="Picture 2" descr="Image result for got milk original 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400549"/>
            <a:ext cx="4275161"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201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5</a:t>
            </a:r>
            <a:r>
              <a:rPr lang="en-US" sz="4400" dirty="0" smtClean="0"/>
              <a:t>.  “Brain games do NOT make you smarter.”</a:t>
            </a:r>
          </a:p>
        </p:txBody>
      </p:sp>
      <p:sp>
        <p:nvSpPr>
          <p:cNvPr id="2" name="TextBox 1"/>
          <p:cNvSpPr txBox="1"/>
          <p:nvPr/>
        </p:nvSpPr>
        <p:spPr>
          <a:xfrm>
            <a:off x="0" y="2992932"/>
            <a:ext cx="4876800" cy="3539430"/>
          </a:xfrm>
          <a:prstGeom prst="rect">
            <a:avLst/>
          </a:prstGeom>
          <a:noFill/>
        </p:spPr>
        <p:txBody>
          <a:bodyPr wrap="square" rtlCol="0">
            <a:spAutoFit/>
          </a:bodyPr>
          <a:lstStyle/>
          <a:p>
            <a:r>
              <a:rPr lang="en-US" sz="3200" dirty="0" smtClean="0"/>
              <a:t>True! More than 8600 people were asked to play online brain games to improve their memory, reasoning and other skills for at least 10 minutes a day, three times a week.  </a:t>
            </a:r>
            <a:endParaRPr lang="en-US" sz="3200" dirty="0"/>
          </a:p>
        </p:txBody>
      </p:sp>
      <p:pic>
        <p:nvPicPr>
          <p:cNvPr id="3076" name="Picture 4" descr="Image result for brain g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911" y="2992932"/>
            <a:ext cx="4314090" cy="386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462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5</a:t>
            </a:r>
            <a:r>
              <a:rPr lang="en-US" sz="4400" dirty="0" smtClean="0"/>
              <a:t>.  “Brain games do NOT make you smarter.”</a:t>
            </a:r>
          </a:p>
        </p:txBody>
      </p:sp>
      <p:sp>
        <p:nvSpPr>
          <p:cNvPr id="2" name="TextBox 1"/>
          <p:cNvSpPr txBox="1"/>
          <p:nvPr/>
        </p:nvSpPr>
        <p:spPr>
          <a:xfrm>
            <a:off x="0" y="2992932"/>
            <a:ext cx="4876800" cy="3539430"/>
          </a:xfrm>
          <a:prstGeom prst="rect">
            <a:avLst/>
          </a:prstGeom>
          <a:noFill/>
        </p:spPr>
        <p:txBody>
          <a:bodyPr wrap="square" rtlCol="0">
            <a:spAutoFit/>
          </a:bodyPr>
          <a:lstStyle/>
          <a:p>
            <a:r>
              <a:rPr lang="en-US" sz="2800" dirty="0" smtClean="0"/>
              <a:t>They were then compared to more than 2700 people who didn’t play any brain games, but spent a similar amount of time surfing the net and answering general knowledge questions.  Researching found no distinct difference between the groups.</a:t>
            </a:r>
            <a:endParaRPr lang="en-US" sz="2800" dirty="0"/>
          </a:p>
        </p:txBody>
      </p:sp>
      <p:pic>
        <p:nvPicPr>
          <p:cNvPr id="3076" name="Picture 4" descr="Image result for brain g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911" y="2992932"/>
            <a:ext cx="4314090" cy="386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703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6</a:t>
            </a:r>
            <a:r>
              <a:rPr lang="en-US" sz="4400" dirty="0" smtClean="0"/>
              <a:t>.  “Sugar makes kids hyper.”</a:t>
            </a:r>
          </a:p>
        </p:txBody>
      </p:sp>
      <p:sp>
        <p:nvSpPr>
          <p:cNvPr id="2" name="TextBox 1"/>
          <p:cNvSpPr txBox="1"/>
          <p:nvPr/>
        </p:nvSpPr>
        <p:spPr>
          <a:xfrm>
            <a:off x="-15466" y="2209800"/>
            <a:ext cx="4876800" cy="4401205"/>
          </a:xfrm>
          <a:prstGeom prst="rect">
            <a:avLst/>
          </a:prstGeom>
          <a:noFill/>
        </p:spPr>
        <p:txBody>
          <a:bodyPr wrap="square" rtlCol="0">
            <a:spAutoFit/>
          </a:bodyPr>
          <a:lstStyle/>
          <a:p>
            <a:r>
              <a:rPr lang="en-US" sz="2800" dirty="0" smtClean="0"/>
              <a:t>Ask your parents…numerous studies show sugar doesn’t affect behavior, but most parents would disagree…In one study, parents were told their kids had sugar and they were more likely to report problem behavior—in reality, the kids had consumed a sugar-free drink.</a:t>
            </a:r>
            <a:endParaRPr lang="en-US" sz="2800" dirty="0"/>
          </a:p>
        </p:txBody>
      </p:sp>
      <p:pic>
        <p:nvPicPr>
          <p:cNvPr id="1026" name="Picture 2" descr="Image result for sugar drin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09800"/>
            <a:ext cx="4495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484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7</a:t>
            </a:r>
            <a:r>
              <a:rPr lang="en-US" sz="4400" dirty="0" smtClean="0"/>
              <a:t>.  “You only use 10% of your brain.”</a:t>
            </a:r>
          </a:p>
        </p:txBody>
      </p:sp>
      <p:sp>
        <p:nvSpPr>
          <p:cNvPr id="2" name="TextBox 1"/>
          <p:cNvSpPr txBox="1"/>
          <p:nvPr/>
        </p:nvSpPr>
        <p:spPr>
          <a:xfrm>
            <a:off x="-15466" y="2209800"/>
            <a:ext cx="4876800" cy="4708981"/>
          </a:xfrm>
          <a:prstGeom prst="rect">
            <a:avLst/>
          </a:prstGeom>
          <a:noFill/>
        </p:spPr>
        <p:txBody>
          <a:bodyPr wrap="square" rtlCol="0">
            <a:spAutoFit/>
          </a:bodyPr>
          <a:lstStyle/>
          <a:p>
            <a:r>
              <a:rPr lang="en-US" sz="3000" dirty="0" smtClean="0"/>
              <a:t>Brain scans have shown that no matter what we’re doing, our brains are always active.  Some areas are more active at only one time than others, but unless we have brain damage, there is no one part of the brain that is absolutely not functioning at any given time…</a:t>
            </a:r>
            <a:endParaRPr lang="en-US" sz="3000" dirty="0"/>
          </a:p>
        </p:txBody>
      </p:sp>
      <p:pic>
        <p:nvPicPr>
          <p:cNvPr id="3" name="Picture 2" descr="Image result for lu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334" y="2115450"/>
            <a:ext cx="4282666" cy="477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956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lstStyle/>
          <a:p>
            <a:pPr marL="484188" eaLnBrk="1" hangingPunct="1"/>
            <a:r>
              <a:rPr lang="en-US" altLang="en-US" dirty="0" smtClean="0">
                <a:solidFill>
                  <a:srgbClr val="0070C0"/>
                </a:solidFill>
                <a:cs typeface="Tunga" pitchFamily="34" charset="0"/>
              </a:rPr>
              <a:t>What is Psychology???</a:t>
            </a:r>
          </a:p>
        </p:txBody>
      </p:sp>
      <p:sp>
        <p:nvSpPr>
          <p:cNvPr id="9" name="Content Placeholder 8"/>
          <p:cNvSpPr>
            <a:spLocks noGrp="1"/>
          </p:cNvSpPr>
          <p:nvPr>
            <p:ph sz="quarter" idx="4294967295"/>
          </p:nvPr>
        </p:nvSpPr>
        <p:spPr>
          <a:xfrm>
            <a:off x="0" y="1530927"/>
            <a:ext cx="4343400" cy="5334000"/>
          </a:xfrm>
        </p:spPr>
        <p:txBody>
          <a:bodyPr rtlCol="0">
            <a:normAutofit/>
          </a:bodyPr>
          <a:lstStyle/>
          <a:p>
            <a:pPr marL="0" indent="0" eaLnBrk="1" fontAlgn="auto" hangingPunct="1">
              <a:lnSpc>
                <a:spcPct val="90000"/>
              </a:lnSpc>
              <a:spcAft>
                <a:spcPts val="0"/>
              </a:spcAft>
              <a:buFont typeface="Arial" panose="020B0604020202020204" pitchFamily="34" charset="0"/>
              <a:buNone/>
              <a:defRPr/>
            </a:pPr>
            <a:r>
              <a:rPr lang="en-US" dirty="0" smtClean="0"/>
              <a:t>--how the brain works…</a:t>
            </a:r>
          </a:p>
          <a:p>
            <a:pPr marL="0" indent="0" eaLnBrk="1" fontAlgn="auto" hangingPunct="1">
              <a:lnSpc>
                <a:spcPct val="90000"/>
              </a:lnSpc>
              <a:spcAft>
                <a:spcPts val="0"/>
              </a:spcAft>
              <a:buFont typeface="Arial" panose="020B0604020202020204" pitchFamily="34" charset="0"/>
              <a:buNone/>
              <a:defRPr/>
            </a:pPr>
            <a:r>
              <a:rPr lang="en-US" dirty="0" smtClean="0"/>
              <a:t>--human behavior…</a:t>
            </a:r>
          </a:p>
          <a:p>
            <a:pPr marL="0" indent="0" eaLnBrk="1" fontAlgn="auto" hangingPunct="1">
              <a:lnSpc>
                <a:spcPct val="90000"/>
              </a:lnSpc>
              <a:spcAft>
                <a:spcPts val="0"/>
              </a:spcAft>
              <a:buFont typeface="Arial" panose="020B0604020202020204" pitchFamily="34" charset="0"/>
              <a:buNone/>
              <a:defRPr/>
            </a:pPr>
            <a:r>
              <a:rPr lang="en-US" dirty="0" smtClean="0"/>
              <a:t>--the study of emotions…</a:t>
            </a:r>
          </a:p>
          <a:p>
            <a:pPr marL="0" indent="0" eaLnBrk="1" fontAlgn="auto" hangingPunct="1">
              <a:lnSpc>
                <a:spcPct val="90000"/>
              </a:lnSpc>
              <a:spcAft>
                <a:spcPts val="0"/>
              </a:spcAft>
              <a:buFont typeface="Arial" panose="020B0604020202020204" pitchFamily="34" charset="0"/>
              <a:buNone/>
              <a:defRPr/>
            </a:pPr>
            <a:r>
              <a:rPr lang="en-US" dirty="0" smtClean="0"/>
              <a:t>--study of the mind…</a:t>
            </a:r>
          </a:p>
          <a:p>
            <a:pPr marL="0" indent="0" eaLnBrk="1" fontAlgn="auto" hangingPunct="1">
              <a:lnSpc>
                <a:spcPct val="90000"/>
              </a:lnSpc>
              <a:spcAft>
                <a:spcPts val="0"/>
              </a:spcAft>
              <a:buFont typeface="Arial" panose="020B0604020202020204" pitchFamily="34" charset="0"/>
              <a:buNone/>
              <a:defRPr/>
            </a:pPr>
            <a:r>
              <a:rPr lang="en-US" dirty="0" smtClean="0"/>
              <a:t>--why we do what we do…</a:t>
            </a:r>
          </a:p>
          <a:p>
            <a:pPr marL="0" indent="0" eaLnBrk="1" fontAlgn="auto" hangingPunct="1">
              <a:lnSpc>
                <a:spcPct val="90000"/>
              </a:lnSpc>
              <a:spcAft>
                <a:spcPts val="0"/>
              </a:spcAft>
              <a:buFont typeface="Arial" panose="020B0604020202020204" pitchFamily="34" charset="0"/>
              <a:buNone/>
              <a:defRPr/>
            </a:pPr>
            <a:r>
              <a:rPr lang="en-US" dirty="0" smtClean="0"/>
              <a:t>--how individuals or groups think…</a:t>
            </a:r>
          </a:p>
          <a:p>
            <a:pPr marL="0" indent="0" eaLnBrk="1" fontAlgn="auto" hangingPunct="1">
              <a:lnSpc>
                <a:spcPct val="90000"/>
              </a:lnSpc>
              <a:spcAft>
                <a:spcPts val="0"/>
              </a:spcAft>
              <a:buFont typeface="Arial" panose="020B0604020202020204" pitchFamily="34" charset="0"/>
              <a:buNone/>
              <a:defRPr/>
            </a:pPr>
            <a:r>
              <a:rPr lang="en-US" dirty="0" smtClean="0"/>
              <a:t>--habits &amp; social characteristics…</a:t>
            </a:r>
          </a:p>
        </p:txBody>
      </p:sp>
      <p:sp>
        <p:nvSpPr>
          <p:cNvPr id="2" name="TextBox 1"/>
          <p:cNvSpPr txBox="1"/>
          <p:nvPr/>
        </p:nvSpPr>
        <p:spPr>
          <a:xfrm>
            <a:off x="228600" y="1143000"/>
            <a:ext cx="3200400" cy="369332"/>
          </a:xfrm>
          <a:prstGeom prst="rect">
            <a:avLst/>
          </a:prstGeom>
          <a:noFill/>
        </p:spPr>
        <p:txBody>
          <a:bodyPr wrap="square" rtlCol="0">
            <a:spAutoFit/>
          </a:bodyPr>
          <a:lstStyle/>
          <a:p>
            <a:pPr algn="ctr"/>
            <a:r>
              <a:rPr lang="en-US" u="sng" dirty="0" smtClean="0"/>
              <a:t>What YOU wrote…</a:t>
            </a:r>
            <a:endParaRPr lang="en-US" u="sng" dirty="0"/>
          </a:p>
        </p:txBody>
      </p:sp>
      <p:sp>
        <p:nvSpPr>
          <p:cNvPr id="6" name="Content Placeholder 8"/>
          <p:cNvSpPr txBox="1">
            <a:spLocks/>
          </p:cNvSpPr>
          <p:nvPr/>
        </p:nvSpPr>
        <p:spPr>
          <a:xfrm>
            <a:off x="4800600" y="1600200"/>
            <a:ext cx="43434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defRPr/>
            </a:pPr>
            <a:r>
              <a:rPr lang="en-US" sz="3600" dirty="0" smtClean="0"/>
              <a:t>“The scientific study of the behavior and mental processes of individuals, and how it is affected by an organism’s physical state, mental state, and external environment.”</a:t>
            </a:r>
          </a:p>
        </p:txBody>
      </p:sp>
      <p:sp>
        <p:nvSpPr>
          <p:cNvPr id="7" name="TextBox 6"/>
          <p:cNvSpPr txBox="1"/>
          <p:nvPr/>
        </p:nvSpPr>
        <p:spPr>
          <a:xfrm>
            <a:off x="5181600" y="1143000"/>
            <a:ext cx="3200400" cy="369332"/>
          </a:xfrm>
          <a:prstGeom prst="rect">
            <a:avLst/>
          </a:prstGeom>
          <a:noFill/>
        </p:spPr>
        <p:txBody>
          <a:bodyPr wrap="square" rtlCol="0">
            <a:spAutoFit/>
          </a:bodyPr>
          <a:lstStyle/>
          <a:p>
            <a:pPr algn="ctr"/>
            <a:r>
              <a:rPr lang="en-US" u="sng" dirty="0" smtClean="0"/>
              <a:t>A “Textbook” Definition</a:t>
            </a:r>
            <a:endParaRPr lang="en-US" u="sng" dirty="0"/>
          </a:p>
        </p:txBody>
      </p:sp>
    </p:spTree>
    <p:extLst>
      <p:ext uri="{BB962C8B-B14F-4D97-AF65-F5344CB8AC3E}">
        <p14:creationId xmlns:p14="http://schemas.microsoft.com/office/powerpoint/2010/main" val="4061212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fade">
                                      <p:cBhvr>
                                        <p:cTn id="49" dur="1000"/>
                                        <p:tgtEl>
                                          <p:spTgt spid="9">
                                            <p:txEl>
                                              <p:pRg st="5" end="5"/>
                                            </p:txEl>
                                          </p:spTgt>
                                        </p:tgtEl>
                                      </p:cBhvr>
                                    </p:animEffect>
                                    <p:anim calcmode="lin" valueType="num">
                                      <p:cBhvr>
                                        <p:cTn id="5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6" end="6"/>
                                            </p:txEl>
                                          </p:spTgt>
                                        </p:tgtEl>
                                        <p:attrNameLst>
                                          <p:attrName>style.visibility</p:attrName>
                                        </p:attrNameLst>
                                      </p:cBhvr>
                                      <p:to>
                                        <p:strVal val="visible"/>
                                      </p:to>
                                    </p:set>
                                    <p:animEffect transition="in" filter="fade">
                                      <p:cBhvr>
                                        <p:cTn id="56" dur="1000"/>
                                        <p:tgtEl>
                                          <p:spTgt spid="9">
                                            <p:txEl>
                                              <p:pRg st="6" end="6"/>
                                            </p:txEl>
                                          </p:spTgt>
                                        </p:tgtEl>
                                      </p:cBhvr>
                                    </p:animEffect>
                                    <p:anim calcmode="lin" valueType="num">
                                      <p:cBhvr>
                                        <p:cTn id="57"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8</a:t>
            </a:r>
            <a:r>
              <a:rPr lang="en-US" sz="4400" dirty="0" smtClean="0"/>
              <a:t>.  “If a brain is damaged, it can in some cases fix itself...”</a:t>
            </a:r>
          </a:p>
        </p:txBody>
      </p:sp>
      <p:sp>
        <p:nvSpPr>
          <p:cNvPr id="2" name="TextBox 1"/>
          <p:cNvSpPr txBox="1"/>
          <p:nvPr/>
        </p:nvSpPr>
        <p:spPr>
          <a:xfrm>
            <a:off x="0" y="2819400"/>
            <a:ext cx="4876800" cy="3539430"/>
          </a:xfrm>
          <a:prstGeom prst="rect">
            <a:avLst/>
          </a:prstGeom>
          <a:noFill/>
        </p:spPr>
        <p:txBody>
          <a:bodyPr wrap="square" rtlCol="0">
            <a:spAutoFit/>
          </a:bodyPr>
          <a:lstStyle/>
          <a:p>
            <a:r>
              <a:rPr lang="en-US" sz="3200" dirty="0" smtClean="0"/>
              <a:t>Patients surprise doctors all the time and exceed expectations of what they’re able to do days, months, and even years later. Not all brain damage is permanent.</a:t>
            </a:r>
            <a:endParaRPr lang="en-US" sz="3200" dirty="0"/>
          </a:p>
        </p:txBody>
      </p:sp>
      <p:pic>
        <p:nvPicPr>
          <p:cNvPr id="3074" name="Picture 2" descr="Image result for brain damage recovery gabby giff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95601"/>
            <a:ext cx="4419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244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9</a:t>
            </a:r>
            <a:r>
              <a:rPr lang="en-US" sz="4400" dirty="0" smtClean="0"/>
              <a:t>.  “Listening to Mozart makes you smarter.”</a:t>
            </a:r>
          </a:p>
        </p:txBody>
      </p:sp>
      <p:sp>
        <p:nvSpPr>
          <p:cNvPr id="2" name="TextBox 1"/>
          <p:cNvSpPr txBox="1"/>
          <p:nvPr/>
        </p:nvSpPr>
        <p:spPr>
          <a:xfrm>
            <a:off x="0" y="2819400"/>
            <a:ext cx="4876800" cy="3046988"/>
          </a:xfrm>
          <a:prstGeom prst="rect">
            <a:avLst/>
          </a:prstGeom>
          <a:noFill/>
        </p:spPr>
        <p:txBody>
          <a:bodyPr wrap="square" rtlCol="0">
            <a:spAutoFit/>
          </a:bodyPr>
          <a:lstStyle/>
          <a:p>
            <a:r>
              <a:rPr lang="en-US" sz="3200" dirty="0" smtClean="0"/>
              <a:t>Nope.  There is currently no scientific information to prove that listening to Mozart, or any other classical music makes people smarter.  </a:t>
            </a:r>
            <a:endParaRPr lang="en-US" sz="3200" dirty="0"/>
          </a:p>
        </p:txBody>
      </p:sp>
      <p:pic>
        <p:nvPicPr>
          <p:cNvPr id="6" name="Picture 2" descr="Image result for moz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648" y="2819400"/>
            <a:ext cx="4469352" cy="403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396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9</a:t>
            </a:r>
            <a:r>
              <a:rPr lang="en-US" sz="4400" dirty="0" smtClean="0"/>
              <a:t>.  “Listening to Mozart makes you smarter.”</a:t>
            </a:r>
          </a:p>
        </p:txBody>
      </p:sp>
      <p:sp>
        <p:nvSpPr>
          <p:cNvPr id="2" name="TextBox 1"/>
          <p:cNvSpPr txBox="1"/>
          <p:nvPr/>
        </p:nvSpPr>
        <p:spPr>
          <a:xfrm>
            <a:off x="0" y="2819400"/>
            <a:ext cx="4876800" cy="3539430"/>
          </a:xfrm>
          <a:prstGeom prst="rect">
            <a:avLst/>
          </a:prstGeom>
          <a:noFill/>
        </p:spPr>
        <p:txBody>
          <a:bodyPr wrap="square" rtlCol="0">
            <a:spAutoFit/>
          </a:bodyPr>
          <a:lstStyle/>
          <a:p>
            <a:r>
              <a:rPr lang="en-US" sz="2800" dirty="0"/>
              <a:t>One researcher even said the money spent by this study might be better spent on musical programs—there is some evidence to suggest that learning an instrument improves concentration, self-confidence, and coordination.</a:t>
            </a:r>
          </a:p>
        </p:txBody>
      </p:sp>
      <p:pic>
        <p:nvPicPr>
          <p:cNvPr id="4100" name="Picture 4" descr="Image result for musical instru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19401"/>
            <a:ext cx="459085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1355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10.  “Your brain works better under pressure.”</a:t>
            </a:r>
          </a:p>
        </p:txBody>
      </p:sp>
      <p:sp>
        <p:nvSpPr>
          <p:cNvPr id="2" name="TextBox 1"/>
          <p:cNvSpPr txBox="1"/>
          <p:nvPr/>
        </p:nvSpPr>
        <p:spPr>
          <a:xfrm>
            <a:off x="0" y="2819400"/>
            <a:ext cx="4876800" cy="3539430"/>
          </a:xfrm>
          <a:prstGeom prst="rect">
            <a:avLst/>
          </a:prstGeom>
          <a:noFill/>
        </p:spPr>
        <p:txBody>
          <a:bodyPr wrap="square" rtlCol="0">
            <a:spAutoFit/>
          </a:bodyPr>
          <a:lstStyle/>
          <a:p>
            <a:r>
              <a:rPr lang="en-US" sz="2800" dirty="0" smtClean="0"/>
              <a:t>Not exactly…A chronic over-reaction to stress overloads the brain with powerful hormones that are intended only for short-term duty in emergency situation.  Their cumulative effect damages and </a:t>
            </a:r>
            <a:r>
              <a:rPr lang="en-US" sz="2800" b="1" u="sng" dirty="0" smtClean="0"/>
              <a:t>KILLS</a:t>
            </a:r>
            <a:r>
              <a:rPr lang="en-US" sz="2800" dirty="0" smtClean="0"/>
              <a:t> brain cells.</a:t>
            </a:r>
            <a:endParaRPr lang="en-US" sz="2800" dirty="0"/>
          </a:p>
        </p:txBody>
      </p:sp>
      <p:pic>
        <p:nvPicPr>
          <p:cNvPr id="6146" name="Picture 2" descr="Image result for under pres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02667"/>
            <a:ext cx="441960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242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11.  “Eating carbohydrates before a test could hurt your concentration..”</a:t>
            </a:r>
          </a:p>
        </p:txBody>
      </p:sp>
      <p:sp>
        <p:nvSpPr>
          <p:cNvPr id="2" name="TextBox 1"/>
          <p:cNvSpPr txBox="1"/>
          <p:nvPr/>
        </p:nvSpPr>
        <p:spPr>
          <a:xfrm>
            <a:off x="0" y="2819400"/>
            <a:ext cx="4876800" cy="3970318"/>
          </a:xfrm>
          <a:prstGeom prst="rect">
            <a:avLst/>
          </a:prstGeom>
          <a:noFill/>
        </p:spPr>
        <p:txBody>
          <a:bodyPr wrap="square" rtlCol="0">
            <a:spAutoFit/>
          </a:bodyPr>
          <a:lstStyle/>
          <a:p>
            <a:r>
              <a:rPr lang="en-US" sz="2800" dirty="0" smtClean="0"/>
              <a:t>Partly true…Carbs that are high in starch (potato/pasta) or sugar can give you a boost of energy which will soon fade and leave you less concentrated towards the end of your exam.  However, not all carbs are bad for you.  Good carbs include whole grains…</a:t>
            </a:r>
            <a:endParaRPr lang="en-US" sz="2800" dirty="0"/>
          </a:p>
        </p:txBody>
      </p:sp>
      <p:pic>
        <p:nvPicPr>
          <p:cNvPr id="7170" name="Picture 2" descr="Image result for car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1" y="2819400"/>
            <a:ext cx="42672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699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12.  “Married couples have better sex lives than single people.”</a:t>
            </a:r>
          </a:p>
        </p:txBody>
      </p:sp>
      <p:sp>
        <p:nvSpPr>
          <p:cNvPr id="2" name="TextBox 1"/>
          <p:cNvSpPr txBox="1"/>
          <p:nvPr/>
        </p:nvSpPr>
        <p:spPr>
          <a:xfrm>
            <a:off x="0" y="2819400"/>
            <a:ext cx="4876800" cy="3108543"/>
          </a:xfrm>
          <a:prstGeom prst="rect">
            <a:avLst/>
          </a:prstGeom>
          <a:noFill/>
        </p:spPr>
        <p:txBody>
          <a:bodyPr wrap="square" rtlCol="0">
            <a:spAutoFit/>
          </a:bodyPr>
          <a:lstStyle/>
          <a:p>
            <a:r>
              <a:rPr lang="en-US" sz="2800" dirty="0" smtClean="0"/>
              <a:t>Married people typically engage more often in any given year than single people.  43% of married men reported more than once per week, while only 26% of single men reported the same frequency.</a:t>
            </a:r>
            <a:endParaRPr lang="en-US" sz="2800" dirty="0"/>
          </a:p>
        </p:txBody>
      </p:sp>
      <p:pic>
        <p:nvPicPr>
          <p:cNvPr id="8194" name="Picture 2" descr="Image result for married vs si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58" y="2819400"/>
            <a:ext cx="427194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477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So, what’s the point???</a:t>
            </a:r>
          </a:p>
        </p:txBody>
      </p:sp>
    </p:spTree>
    <p:extLst>
      <p:ext uri="{BB962C8B-B14F-4D97-AF65-F5344CB8AC3E}">
        <p14:creationId xmlns:p14="http://schemas.microsoft.com/office/powerpoint/2010/main" val="30618633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lstStyle/>
          <a:p>
            <a:pPr marL="484188" eaLnBrk="1" hangingPunct="1"/>
            <a:r>
              <a:rPr lang="en-US" altLang="en-US" dirty="0" smtClean="0">
                <a:solidFill>
                  <a:srgbClr val="0070C0"/>
                </a:solidFill>
                <a:cs typeface="Tunga" pitchFamily="34" charset="0"/>
              </a:rPr>
              <a:t>Is Psychology “Scientific?”</a:t>
            </a:r>
          </a:p>
        </p:txBody>
      </p:sp>
      <p:sp>
        <p:nvSpPr>
          <p:cNvPr id="9" name="Content Placeholder 8"/>
          <p:cNvSpPr>
            <a:spLocks noGrp="1"/>
          </p:cNvSpPr>
          <p:nvPr>
            <p:ph sz="quarter" idx="4294967295"/>
          </p:nvPr>
        </p:nvSpPr>
        <p:spPr>
          <a:xfrm>
            <a:off x="0" y="1530927"/>
            <a:ext cx="9144000" cy="1669473"/>
          </a:xfrm>
        </p:spPr>
        <p:txBody>
          <a:bodyPr rtlCol="0">
            <a:normAutofit/>
          </a:bodyPr>
          <a:lstStyle/>
          <a:p>
            <a:pPr marL="0" indent="0" eaLnBrk="1" fontAlgn="auto" hangingPunct="1">
              <a:lnSpc>
                <a:spcPct val="90000"/>
              </a:lnSpc>
              <a:spcAft>
                <a:spcPts val="0"/>
              </a:spcAft>
              <a:buFont typeface="Arial" panose="020B0604020202020204" pitchFamily="34" charset="0"/>
              <a:buNone/>
              <a:defRPr/>
            </a:pPr>
            <a:r>
              <a:rPr lang="en-US" dirty="0" smtClean="0"/>
              <a:t>Latin:  “</a:t>
            </a:r>
            <a:r>
              <a:rPr lang="en-US" dirty="0" err="1" smtClean="0"/>
              <a:t>scientia</a:t>
            </a:r>
            <a:r>
              <a:rPr lang="en-US" dirty="0" smtClean="0"/>
              <a:t>” meaning knowledge…</a:t>
            </a:r>
          </a:p>
          <a:p>
            <a:pPr marL="0" indent="0" eaLnBrk="1" fontAlgn="auto" hangingPunct="1">
              <a:lnSpc>
                <a:spcPct val="90000"/>
              </a:lnSpc>
              <a:spcAft>
                <a:spcPts val="0"/>
              </a:spcAft>
              <a:buFont typeface="Arial" panose="020B0604020202020204" pitchFamily="34" charset="0"/>
              <a:buNone/>
              <a:defRPr/>
            </a:pPr>
            <a:endParaRPr lang="en-US" dirty="0"/>
          </a:p>
          <a:p>
            <a:pPr marL="0" indent="0" eaLnBrk="1" fontAlgn="auto" hangingPunct="1">
              <a:lnSpc>
                <a:spcPct val="90000"/>
              </a:lnSpc>
              <a:spcAft>
                <a:spcPts val="0"/>
              </a:spcAft>
              <a:buFont typeface="Arial" panose="020B0604020202020204" pitchFamily="34" charset="0"/>
              <a:buNone/>
              <a:defRPr/>
            </a:pPr>
            <a:r>
              <a:rPr lang="en-US" dirty="0" smtClean="0"/>
              <a:t>“The systematic acquisition of knowledge.”</a:t>
            </a:r>
          </a:p>
        </p:txBody>
      </p:sp>
      <p:sp>
        <p:nvSpPr>
          <p:cNvPr id="3" name="TextBox 2"/>
          <p:cNvSpPr txBox="1"/>
          <p:nvPr/>
        </p:nvSpPr>
        <p:spPr>
          <a:xfrm>
            <a:off x="152400" y="3429000"/>
            <a:ext cx="88392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Acquisition of knowledge is limited to observations.  This is EMPIRICAL data.</a:t>
            </a:r>
            <a:endParaRPr lang="en-US" sz="3200" dirty="0"/>
          </a:p>
        </p:txBody>
      </p:sp>
      <p:sp>
        <p:nvSpPr>
          <p:cNvPr id="4" name="TextBox 3"/>
          <p:cNvSpPr txBox="1"/>
          <p:nvPr/>
        </p:nvSpPr>
        <p:spPr>
          <a:xfrm>
            <a:off x="152400" y="4724400"/>
            <a:ext cx="838200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Experiments are often used to test hypotheses—variables are manipulated and measured.</a:t>
            </a:r>
            <a:endParaRPr lang="en-US" sz="3200" dirty="0"/>
          </a:p>
        </p:txBody>
      </p:sp>
    </p:spTree>
    <p:extLst>
      <p:ext uri="{BB962C8B-B14F-4D97-AF65-F5344CB8AC3E}">
        <p14:creationId xmlns:p14="http://schemas.microsoft.com/office/powerpoint/2010/main" val="30426028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lstStyle/>
          <a:p>
            <a:pPr marL="484188" eaLnBrk="1" hangingPunct="1"/>
            <a:r>
              <a:rPr lang="en-US" altLang="en-US" dirty="0" smtClean="0">
                <a:solidFill>
                  <a:srgbClr val="0070C0"/>
                </a:solidFill>
                <a:cs typeface="Tunga" pitchFamily="34" charset="0"/>
              </a:rPr>
              <a:t>“Scientific” Psychology:</a:t>
            </a:r>
          </a:p>
        </p:txBody>
      </p:sp>
      <p:sp>
        <p:nvSpPr>
          <p:cNvPr id="9" name="Content Placeholder 8"/>
          <p:cNvSpPr>
            <a:spLocks noGrp="1"/>
          </p:cNvSpPr>
          <p:nvPr>
            <p:ph sz="quarter" idx="4294967295"/>
          </p:nvPr>
        </p:nvSpPr>
        <p:spPr>
          <a:xfrm>
            <a:off x="152400" y="1524000"/>
            <a:ext cx="9144000" cy="1669473"/>
          </a:xfrm>
        </p:spPr>
        <p:txBody>
          <a:bodyPr rtlCol="0">
            <a:normAutofit/>
          </a:bodyPr>
          <a:lstStyle/>
          <a:p>
            <a:pPr>
              <a:lnSpc>
                <a:spcPct val="90000"/>
              </a:lnSpc>
              <a:defRPr/>
            </a:pPr>
            <a:r>
              <a:rPr lang="en-US" dirty="0" smtClean="0"/>
              <a:t>Scientific psychology challenges our existing beliefs and seeks to deepen our understanding of human behavior.</a:t>
            </a:r>
          </a:p>
        </p:txBody>
      </p:sp>
      <p:sp>
        <p:nvSpPr>
          <p:cNvPr id="3" name="TextBox 2"/>
          <p:cNvSpPr txBox="1"/>
          <p:nvPr/>
        </p:nvSpPr>
        <p:spPr>
          <a:xfrm>
            <a:off x="152400" y="2911173"/>
            <a:ext cx="88392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Investigates assumptions and theories using empirical methods (data collection and analysis)</a:t>
            </a:r>
            <a:endParaRPr lang="en-US" sz="3200" dirty="0"/>
          </a:p>
        </p:txBody>
      </p:sp>
      <p:sp>
        <p:nvSpPr>
          <p:cNvPr id="4" name="TextBox 3"/>
          <p:cNvSpPr txBox="1"/>
          <p:nvPr/>
        </p:nvSpPr>
        <p:spPr>
          <a:xfrm>
            <a:off x="154709" y="3988391"/>
            <a:ext cx="838200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Verification of evidence/reliability of research...</a:t>
            </a:r>
            <a:endParaRPr lang="en-US" sz="3200" dirty="0"/>
          </a:p>
        </p:txBody>
      </p:sp>
      <p:sp>
        <p:nvSpPr>
          <p:cNvPr id="6" name="TextBox 5"/>
          <p:cNvSpPr txBox="1"/>
          <p:nvPr/>
        </p:nvSpPr>
        <p:spPr>
          <a:xfrm>
            <a:off x="152400" y="4648200"/>
            <a:ext cx="83820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Publication of research results in journals and peer review.</a:t>
            </a:r>
            <a:endParaRPr lang="en-US" sz="3200" dirty="0"/>
          </a:p>
        </p:txBody>
      </p:sp>
    </p:spTree>
    <p:extLst>
      <p:ext uri="{BB962C8B-B14F-4D97-AF65-F5344CB8AC3E}">
        <p14:creationId xmlns:p14="http://schemas.microsoft.com/office/powerpoint/2010/main" val="3251388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fontScale="90000"/>
          </a:bodyPr>
          <a:lstStyle/>
          <a:p>
            <a:pPr marL="484188" eaLnBrk="1" hangingPunct="1"/>
            <a:r>
              <a:rPr lang="en-US" altLang="en-US" dirty="0" smtClean="0">
                <a:solidFill>
                  <a:srgbClr val="0070C0"/>
                </a:solidFill>
                <a:cs typeface="Tunga" pitchFamily="34" charset="0"/>
              </a:rPr>
              <a:t>“Pop” Psychology or “Psychobabble”</a:t>
            </a:r>
          </a:p>
        </p:txBody>
      </p:sp>
      <p:sp>
        <p:nvSpPr>
          <p:cNvPr id="9" name="Content Placeholder 8"/>
          <p:cNvSpPr>
            <a:spLocks noGrp="1"/>
          </p:cNvSpPr>
          <p:nvPr>
            <p:ph sz="quarter" idx="4294967295"/>
          </p:nvPr>
        </p:nvSpPr>
        <p:spPr>
          <a:xfrm>
            <a:off x="152400" y="1524000"/>
            <a:ext cx="9144000" cy="1669473"/>
          </a:xfrm>
        </p:spPr>
        <p:txBody>
          <a:bodyPr rtlCol="0">
            <a:normAutofit/>
          </a:bodyPr>
          <a:lstStyle/>
          <a:p>
            <a:pPr>
              <a:lnSpc>
                <a:spcPct val="90000"/>
              </a:lnSpc>
              <a:defRPr/>
            </a:pPr>
            <a:r>
              <a:rPr lang="en-US" dirty="0" smtClean="0"/>
              <a:t>Unfounded opinions based on popular beliefs.  </a:t>
            </a:r>
          </a:p>
          <a:p>
            <a:pPr lvl="1">
              <a:lnSpc>
                <a:spcPct val="90000"/>
              </a:lnSpc>
              <a:defRPr/>
            </a:pPr>
            <a:r>
              <a:rPr lang="en-US" dirty="0" smtClean="0"/>
              <a:t>Urban Legends</a:t>
            </a:r>
          </a:p>
        </p:txBody>
      </p:sp>
      <p:sp>
        <p:nvSpPr>
          <p:cNvPr id="3" name="TextBox 2"/>
          <p:cNvSpPr txBox="1"/>
          <p:nvPr/>
        </p:nvSpPr>
        <p:spPr>
          <a:xfrm>
            <a:off x="152400" y="2911173"/>
            <a:ext cx="88392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Pseudo-science, e.g.  “Rebirthing Therapy,” “Phrenology,” “Psychics,” etc.</a:t>
            </a:r>
            <a:endParaRPr lang="en-US" sz="3200" dirty="0"/>
          </a:p>
        </p:txBody>
      </p:sp>
      <p:pic>
        <p:nvPicPr>
          <p:cNvPr id="1026" name="Picture 2" descr="C:\Users\steenm\Documents\Chicken hyp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91" y="1050855"/>
            <a:ext cx="4953000" cy="5731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enm\Documents\Crystal B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2291" y="1050856"/>
            <a:ext cx="4380500" cy="5256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eenm\Documents\EARTH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91" y="1050854"/>
            <a:ext cx="9067800" cy="573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29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anim calcmode="lin" valueType="num">
                                      <p:cBhvr>
                                        <p:cTn id="34" dur="1000" fill="hold"/>
                                        <p:tgtEl>
                                          <p:spTgt spid="1028"/>
                                        </p:tgtEl>
                                        <p:attrNameLst>
                                          <p:attrName>ppt_x</p:attrName>
                                        </p:attrNameLst>
                                      </p:cBhvr>
                                      <p:tavLst>
                                        <p:tav tm="0">
                                          <p:val>
                                            <p:strVal val="#ppt_x"/>
                                          </p:val>
                                        </p:tav>
                                        <p:tav tm="100000">
                                          <p:val>
                                            <p:strVal val="#ppt_x"/>
                                          </p:val>
                                        </p:tav>
                                      </p:tavLst>
                                    </p:anim>
                                    <p:anim calcmode="lin" valueType="num">
                                      <p:cBhvr>
                                        <p:cTn id="3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fade">
                                      <p:cBhvr>
                                        <p:cTn id="40" dur="1000"/>
                                        <p:tgtEl>
                                          <p:spTgt spid="1027"/>
                                        </p:tgtEl>
                                      </p:cBhvr>
                                    </p:animEffect>
                                    <p:anim calcmode="lin" valueType="num">
                                      <p:cBhvr>
                                        <p:cTn id="41" dur="1000" fill="hold"/>
                                        <p:tgtEl>
                                          <p:spTgt spid="1027"/>
                                        </p:tgtEl>
                                        <p:attrNameLst>
                                          <p:attrName>ppt_x</p:attrName>
                                        </p:attrNameLst>
                                      </p:cBhvr>
                                      <p:tavLst>
                                        <p:tav tm="0">
                                          <p:val>
                                            <p:strVal val="#ppt_x"/>
                                          </p:val>
                                        </p:tav>
                                        <p:tav tm="100000">
                                          <p:val>
                                            <p:strVal val="#ppt_x"/>
                                          </p:val>
                                        </p:tav>
                                      </p:tavLst>
                                    </p:anim>
                                    <p:anim calcmode="lin" valueType="num">
                                      <p:cBhvr>
                                        <p:cTn id="4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fontScale="90000"/>
          </a:bodyPr>
          <a:lstStyle/>
          <a:p>
            <a:pPr marL="484188" eaLnBrk="1" hangingPunct="1"/>
            <a:r>
              <a:rPr lang="en-US" altLang="en-US" dirty="0" smtClean="0">
                <a:solidFill>
                  <a:srgbClr val="0070C0"/>
                </a:solidFill>
                <a:cs typeface="Tunga" pitchFamily="34" charset="0"/>
              </a:rPr>
              <a:t>Why is “Pop” Psychology so popular?</a:t>
            </a:r>
          </a:p>
        </p:txBody>
      </p:sp>
      <p:sp>
        <p:nvSpPr>
          <p:cNvPr id="9" name="Content Placeholder 8"/>
          <p:cNvSpPr>
            <a:spLocks noGrp="1"/>
          </p:cNvSpPr>
          <p:nvPr>
            <p:ph sz="quarter" idx="4294967295"/>
          </p:nvPr>
        </p:nvSpPr>
        <p:spPr>
          <a:xfrm>
            <a:off x="0" y="1524000"/>
            <a:ext cx="9144000" cy="1669473"/>
          </a:xfrm>
        </p:spPr>
        <p:txBody>
          <a:bodyPr rtlCol="0">
            <a:normAutofit/>
          </a:bodyPr>
          <a:lstStyle/>
          <a:p>
            <a:pPr>
              <a:lnSpc>
                <a:spcPct val="90000"/>
              </a:lnSpc>
              <a:defRPr/>
            </a:pPr>
            <a:r>
              <a:rPr lang="en-US" dirty="0" smtClean="0"/>
              <a:t>Gives simple answers to complex issues…</a:t>
            </a:r>
          </a:p>
        </p:txBody>
      </p:sp>
      <p:sp>
        <p:nvSpPr>
          <p:cNvPr id="10" name="Content Placeholder 8"/>
          <p:cNvSpPr txBox="1">
            <a:spLocks/>
          </p:cNvSpPr>
          <p:nvPr/>
        </p:nvSpPr>
        <p:spPr>
          <a:xfrm>
            <a:off x="-29852" y="5410200"/>
            <a:ext cx="9144000" cy="16694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US" dirty="0" smtClean="0"/>
              <a:t>Confirms our existing beliefs and prejudices…</a:t>
            </a:r>
          </a:p>
        </p:txBody>
      </p:sp>
      <p:sp>
        <p:nvSpPr>
          <p:cNvPr id="11" name="Content Placeholder 8"/>
          <p:cNvSpPr txBox="1">
            <a:spLocks/>
          </p:cNvSpPr>
          <p:nvPr/>
        </p:nvSpPr>
        <p:spPr>
          <a:xfrm>
            <a:off x="0" y="1982771"/>
            <a:ext cx="9144000" cy="16694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US" dirty="0" smtClean="0"/>
              <a:t>Based on “beliefs:”  if you have a terrible childhood, you’ll have a terrible life…</a:t>
            </a:r>
          </a:p>
        </p:txBody>
      </p:sp>
      <p:sp>
        <p:nvSpPr>
          <p:cNvPr id="12" name="Content Placeholder 8"/>
          <p:cNvSpPr txBox="1">
            <a:spLocks/>
          </p:cNvSpPr>
          <p:nvPr/>
        </p:nvSpPr>
        <p:spPr>
          <a:xfrm>
            <a:off x="0" y="2895600"/>
            <a:ext cx="9144000" cy="16694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US" dirty="0" smtClean="0"/>
              <a:t>Looks for ways to “help yourself.”  How to make your relationship work, how to be successful, how to live a longer, healthier life…</a:t>
            </a:r>
          </a:p>
        </p:txBody>
      </p:sp>
      <p:sp>
        <p:nvSpPr>
          <p:cNvPr id="13" name="Content Placeholder 8"/>
          <p:cNvSpPr txBox="1">
            <a:spLocks/>
          </p:cNvSpPr>
          <p:nvPr/>
        </p:nvSpPr>
        <p:spPr>
          <a:xfrm>
            <a:off x="0" y="4343400"/>
            <a:ext cx="9144000" cy="16694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US" dirty="0" smtClean="0"/>
              <a:t>Looking for reasons for our failures and validation of our successes and admirable traits…</a:t>
            </a:r>
          </a:p>
        </p:txBody>
      </p:sp>
    </p:spTree>
    <p:extLst>
      <p:ext uri="{BB962C8B-B14F-4D97-AF65-F5344CB8AC3E}">
        <p14:creationId xmlns:p14="http://schemas.microsoft.com/office/powerpoint/2010/main" val="1870339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gn="ctr">
              <a:lnSpc>
                <a:spcPct val="90000"/>
              </a:lnSpc>
              <a:buNone/>
              <a:defRPr/>
            </a:pPr>
            <a:r>
              <a:rPr lang="en-US" sz="4400" dirty="0" smtClean="0"/>
              <a:t>You are now going to see 12 commonly held beliefs.  Your task is to guess whether it is supported by science or not.</a:t>
            </a:r>
          </a:p>
          <a:p>
            <a:pPr marL="0" indent="0" algn="ctr">
              <a:lnSpc>
                <a:spcPct val="90000"/>
              </a:lnSpc>
              <a:buNone/>
              <a:defRPr/>
            </a:pPr>
            <a:endParaRPr lang="en-US" sz="4400" dirty="0"/>
          </a:p>
          <a:p>
            <a:pPr marL="0" indent="0" algn="ctr">
              <a:lnSpc>
                <a:spcPct val="90000"/>
              </a:lnSpc>
              <a:buNone/>
              <a:defRPr/>
            </a:pPr>
            <a:r>
              <a:rPr lang="en-US" sz="4400" dirty="0" smtClean="0"/>
              <a:t>If you think that it is, what would be your EVIDENCE?!?</a:t>
            </a:r>
          </a:p>
        </p:txBody>
      </p:sp>
    </p:spTree>
    <p:extLst>
      <p:ext uri="{BB962C8B-B14F-4D97-AF65-F5344CB8AC3E}">
        <p14:creationId xmlns:p14="http://schemas.microsoft.com/office/powerpoint/2010/main" val="11804192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742950" indent="-742950">
              <a:lnSpc>
                <a:spcPct val="90000"/>
              </a:lnSpc>
              <a:buAutoNum type="arabicPeriod"/>
              <a:defRPr/>
            </a:pPr>
            <a:r>
              <a:rPr lang="en-US" sz="4400" dirty="0" smtClean="0"/>
              <a:t>“Cold weather makes you sick.”</a:t>
            </a:r>
          </a:p>
          <a:p>
            <a:pPr marL="742950" indent="-742950">
              <a:lnSpc>
                <a:spcPct val="90000"/>
              </a:lnSpc>
              <a:buAutoNum type="arabicPeriod"/>
              <a:defRPr/>
            </a:pPr>
            <a:r>
              <a:rPr lang="en-US" sz="4400" dirty="0" smtClean="0"/>
              <a:t>We are either left brain or right brain learners.</a:t>
            </a:r>
          </a:p>
          <a:p>
            <a:pPr marL="742950" indent="-742950">
              <a:lnSpc>
                <a:spcPct val="90000"/>
              </a:lnSpc>
              <a:buAutoNum type="arabicPeriod"/>
              <a:defRPr/>
            </a:pPr>
            <a:r>
              <a:rPr lang="en-US" sz="4400" dirty="0" smtClean="0"/>
              <a:t>You lose most of your body heat through your head.</a:t>
            </a:r>
          </a:p>
          <a:p>
            <a:pPr marL="742950" indent="-742950">
              <a:lnSpc>
                <a:spcPct val="90000"/>
              </a:lnSpc>
              <a:buAutoNum type="arabicPeriod"/>
              <a:defRPr/>
            </a:pPr>
            <a:r>
              <a:rPr lang="en-US" sz="4400" dirty="0" smtClean="0"/>
              <a:t>Drinking milk produces more phlegm.</a:t>
            </a:r>
          </a:p>
        </p:txBody>
      </p:sp>
    </p:spTree>
    <p:extLst>
      <p:ext uri="{BB962C8B-B14F-4D97-AF65-F5344CB8AC3E}">
        <p14:creationId xmlns:p14="http://schemas.microsoft.com/office/powerpoint/2010/main" val="16715234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742950" indent="-742950">
              <a:lnSpc>
                <a:spcPct val="90000"/>
              </a:lnSpc>
              <a:buFont typeface="+mj-lt"/>
              <a:buAutoNum type="arabicPeriod" startAt="5"/>
              <a:defRPr/>
            </a:pPr>
            <a:r>
              <a:rPr lang="en-US" sz="4400" dirty="0" smtClean="0"/>
              <a:t>Brain games do NOT make you smarter.</a:t>
            </a:r>
          </a:p>
          <a:p>
            <a:pPr marL="742950" indent="-742950">
              <a:lnSpc>
                <a:spcPct val="90000"/>
              </a:lnSpc>
              <a:buFont typeface="+mj-lt"/>
              <a:buAutoNum type="arabicPeriod" startAt="5"/>
              <a:defRPr/>
            </a:pPr>
            <a:r>
              <a:rPr lang="en-US" sz="4400" dirty="0" smtClean="0"/>
              <a:t>Sugar makes you hyper.</a:t>
            </a:r>
          </a:p>
          <a:p>
            <a:pPr marL="742950" indent="-742950">
              <a:lnSpc>
                <a:spcPct val="90000"/>
              </a:lnSpc>
              <a:buFont typeface="+mj-lt"/>
              <a:buAutoNum type="arabicPeriod" startAt="5"/>
              <a:defRPr/>
            </a:pPr>
            <a:r>
              <a:rPr lang="en-US" sz="4400" dirty="0" smtClean="0"/>
              <a:t>You only use 10% of your brain.</a:t>
            </a:r>
          </a:p>
          <a:p>
            <a:pPr marL="742950" indent="-742950">
              <a:lnSpc>
                <a:spcPct val="90000"/>
              </a:lnSpc>
              <a:buFont typeface="+mj-lt"/>
              <a:buAutoNum type="arabicPeriod" startAt="5"/>
              <a:defRPr/>
            </a:pPr>
            <a:r>
              <a:rPr lang="en-US" sz="4400" dirty="0" smtClean="0"/>
              <a:t>If you’re brain damaged, it can fix itself.</a:t>
            </a:r>
          </a:p>
          <a:p>
            <a:pPr marL="742950" indent="-742950">
              <a:lnSpc>
                <a:spcPct val="90000"/>
              </a:lnSpc>
              <a:buFont typeface="+mj-lt"/>
              <a:buAutoNum type="arabicPeriod" startAt="5"/>
              <a:defRPr/>
            </a:pPr>
            <a:r>
              <a:rPr lang="en-US" sz="4400" dirty="0" smtClean="0"/>
              <a:t>Listening to Mozart makes you smarter.</a:t>
            </a:r>
          </a:p>
        </p:txBody>
      </p:sp>
    </p:spTree>
    <p:extLst>
      <p:ext uri="{BB962C8B-B14F-4D97-AF65-F5344CB8AC3E}">
        <p14:creationId xmlns:p14="http://schemas.microsoft.com/office/powerpoint/2010/main" val="12531179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1383</Words>
  <Application>Microsoft Office PowerPoint</Application>
  <PresentationFormat>On-screen Show (4:3)</PresentationFormat>
  <Paragraphs>150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IB Psych 9/6/16</vt:lpstr>
      <vt:lpstr>What is Psychology???</vt:lpstr>
      <vt:lpstr>Is Psychology “Scientific?”</vt:lpstr>
      <vt:lpstr>“Scientific” Psychology:</vt:lpstr>
      <vt:lpstr>“Pop” Psychology or “Psychobabble”</vt:lpstr>
      <vt:lpstr>Why is “Pop” Psychology so popular?</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So, what’s the point???</vt:lpstr>
    </vt:vector>
  </TitlesOfParts>
  <Company>Issaquah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4.24.15</dc:title>
  <dc:creator>Windows User</dc:creator>
  <cp:lastModifiedBy>Steen, Matthew    SHS - Staff</cp:lastModifiedBy>
  <cp:revision>43</cp:revision>
  <dcterms:created xsi:type="dcterms:W3CDTF">2015-04-24T14:31:33Z</dcterms:created>
  <dcterms:modified xsi:type="dcterms:W3CDTF">2016-09-06T21:18:03Z</dcterms:modified>
</cp:coreProperties>
</file>