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0" r:id="rId4"/>
    <p:sldId id="262"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BF570-1495-4BA6-B5C1-8CE15473CD3E}" type="datetimeFigureOut">
              <a:rPr lang="en-US" smtClean="0"/>
              <a:pPr/>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3F61F9-8F7B-486E-A03D-3FF2BDC20E89}" type="slidenum">
              <a:rPr lang="en-US" smtClean="0"/>
              <a:pPr/>
              <a:t>‹#›</a:t>
            </a:fld>
            <a:endParaRPr lang="en-US"/>
          </a:p>
        </p:txBody>
      </p:sp>
    </p:spTree>
    <p:extLst>
      <p:ext uri="{BB962C8B-B14F-4D97-AF65-F5344CB8AC3E}">
        <p14:creationId xmlns:p14="http://schemas.microsoft.com/office/powerpoint/2010/main" val="10551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1</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2</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3</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5</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92442-AC94-48AA-BB8E-13769DC63416}"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92442-AC94-48AA-BB8E-13769DC63416}"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92442-AC94-48AA-BB8E-13769DC63416}" type="datetimeFigureOut">
              <a:rPr lang="en-US" smtClean="0"/>
              <a:pPr/>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92442-AC94-48AA-BB8E-13769DC63416}" type="datetimeFigureOut">
              <a:rPr lang="en-US" smtClean="0"/>
              <a:pPr/>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92442-AC94-48AA-BB8E-13769DC63416}" type="datetimeFigureOut">
              <a:rPr lang="en-US" smtClean="0"/>
              <a:pPr/>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92442-AC94-48AA-BB8E-13769DC63416}"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92442-AC94-48AA-BB8E-13769DC63416}"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92442-AC94-48AA-BB8E-13769DC63416}" type="datetimeFigureOut">
              <a:rPr lang="en-US" smtClean="0"/>
              <a:pPr/>
              <a:t>9/8/2016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9000D-ACDF-47DC-9603-E7B1D73C0C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lstStyle/>
          <a:p>
            <a:pPr marL="484188" eaLnBrk="1" hangingPunct="1"/>
            <a:r>
              <a:rPr lang="en-US" altLang="en-US" dirty="0" smtClean="0">
                <a:solidFill>
                  <a:srgbClr val="00B0F0"/>
                </a:solidFill>
                <a:cs typeface="Tunga" pitchFamily="34" charset="0"/>
              </a:rPr>
              <a:t>IB Psych </a:t>
            </a:r>
            <a:r>
              <a:rPr lang="en-US" altLang="en-US" dirty="0" smtClean="0">
                <a:solidFill>
                  <a:srgbClr val="FF0000"/>
                </a:solidFill>
                <a:cs typeface="Tunga" pitchFamily="34" charset="0"/>
              </a:rPr>
              <a:t>9/8/16</a:t>
            </a:r>
          </a:p>
        </p:txBody>
      </p:sp>
      <p:sp>
        <p:nvSpPr>
          <p:cNvPr id="9" name="Content Placeholder 8"/>
          <p:cNvSpPr>
            <a:spLocks noGrp="1"/>
          </p:cNvSpPr>
          <p:nvPr>
            <p:ph sz="quarter" idx="4294967295"/>
          </p:nvPr>
        </p:nvSpPr>
        <p:spPr>
          <a:xfrm>
            <a:off x="0" y="1143000"/>
            <a:ext cx="4343400" cy="5334000"/>
          </a:xfrm>
        </p:spPr>
        <p:txBody>
          <a:bodyPr rtlCol="0">
            <a:normAutofit fontScale="325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marL="514350" indent="-457200" eaLnBrk="1" fontAlgn="auto" hangingPunct="1">
              <a:spcAft>
                <a:spcPts val="0"/>
              </a:spcAft>
              <a:buFont typeface="Wingdings" pitchFamily="2" charset="2"/>
              <a:buChar char="Ø"/>
              <a:defRPr/>
            </a:pPr>
            <a:r>
              <a:rPr lang="en-US" sz="6000" b="1" dirty="0" smtClean="0"/>
              <a:t>Syllabus Agreement (Friday’s last day to do so…)</a:t>
            </a:r>
          </a:p>
          <a:p>
            <a:pPr marL="514350" indent="-457200" eaLnBrk="1" fontAlgn="auto" hangingPunct="1">
              <a:spcAft>
                <a:spcPts val="0"/>
              </a:spcAft>
              <a:buFont typeface="Wingdings" pitchFamily="2" charset="2"/>
              <a:buChar char="Ø"/>
              <a:defRPr/>
            </a:pPr>
            <a:r>
              <a:rPr lang="en-US" sz="6000" b="1" dirty="0" smtClean="0"/>
              <a:t>Argument Map</a:t>
            </a:r>
          </a:p>
          <a:p>
            <a:pPr marL="57150" indent="0" eaLnBrk="1" fontAlgn="auto" hangingPunct="1">
              <a:spcAft>
                <a:spcPts val="0"/>
              </a:spcAft>
              <a:buNone/>
              <a:defRPr/>
            </a:pPr>
            <a:endParaRPr lang="en-US" sz="5600" b="1" dirty="0" smtClean="0"/>
          </a:p>
          <a:p>
            <a:pPr marL="514350" indent="-457200" eaLnBrk="1" fontAlgn="auto" hangingPunct="1">
              <a:spcAft>
                <a:spcPts val="0"/>
              </a:spcAft>
              <a:buFont typeface="Wingdings" pitchFamily="2" charset="2"/>
              <a:buChar char="Ø"/>
              <a:defRPr/>
            </a:pPr>
            <a:endParaRPr lang="en-US" sz="6000" b="1" dirty="0"/>
          </a:p>
          <a:p>
            <a:pPr marL="514350" indent="-457200" eaLnBrk="1" fontAlgn="auto" hangingPunct="1">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i="1" u="sng" dirty="0" smtClean="0"/>
              <a:t>Planner</a:t>
            </a:r>
          </a:p>
          <a:p>
            <a:pPr marL="673100" lvl="1" indent="-273050" eaLnBrk="1" fontAlgn="auto" hangingPunct="1">
              <a:lnSpc>
                <a:spcPct val="90000"/>
              </a:lnSpc>
              <a:spcAft>
                <a:spcPts val="0"/>
              </a:spcAft>
              <a:buFont typeface="Wingdings" pitchFamily="2" charset="2"/>
              <a:buChar char="Ø"/>
              <a:defRPr/>
            </a:pPr>
            <a:r>
              <a:rPr lang="en-US" sz="5800" b="1" i="1" u="sng" dirty="0" smtClean="0"/>
              <a:t>Notes/Paper</a:t>
            </a:r>
          </a:p>
          <a:p>
            <a:pPr marL="673100" lvl="1" indent="-273050" eaLnBrk="1" fontAlgn="auto" hangingPunct="1">
              <a:lnSpc>
                <a:spcPct val="90000"/>
              </a:lnSpc>
              <a:spcAft>
                <a:spcPts val="0"/>
              </a:spcAft>
              <a:buFont typeface="Wingdings" pitchFamily="2" charset="2"/>
              <a:buChar char="Ø"/>
              <a:defRPr/>
            </a:pPr>
            <a:r>
              <a:rPr lang="en-US" sz="5800" b="1" i="1" u="sng" dirty="0" smtClean="0"/>
              <a:t>Note-taking devices</a:t>
            </a:r>
          </a:p>
          <a:p>
            <a:pPr marL="673100" lvl="1" indent="-273050" eaLnBrk="1" fontAlgn="auto" hangingPunct="1">
              <a:lnSpc>
                <a:spcPct val="90000"/>
              </a:lnSpc>
              <a:spcAft>
                <a:spcPts val="0"/>
              </a:spcAft>
              <a:buFont typeface="Wingdings" pitchFamily="2" charset="2"/>
              <a:buChar char="Ø"/>
              <a:defRPr/>
            </a:pPr>
            <a:r>
              <a:rPr lang="en-US" sz="5800" b="1" i="1" u="sng" dirty="0" smtClean="0"/>
              <a:t>SRQ, &amp; the reading</a:t>
            </a:r>
            <a:endParaRPr lang="en-US" sz="5800" b="1" i="1" dirty="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eaLnBrk="1" fontAlgn="auto" hangingPunct="1">
              <a:lnSpc>
                <a:spcPct val="90000"/>
              </a:lnSpc>
              <a:spcAft>
                <a:spcPts val="0"/>
              </a:spcAft>
              <a:buFont typeface="Wingdings" pitchFamily="2" charset="2"/>
              <a:buChar char="Ø"/>
              <a:defRPr/>
            </a:pPr>
            <a:r>
              <a:rPr lang="en-US" sz="5800" b="1" dirty="0" smtClean="0"/>
              <a:t>I can utilize all of the command terms of Level 1:  Knowledge and Comprehension.</a:t>
            </a:r>
            <a:endParaRPr lang="en-US" u="sng" dirty="0" smtClean="0"/>
          </a:p>
        </p:txBody>
      </p:sp>
      <p:sp>
        <p:nvSpPr>
          <p:cNvPr id="27652" name="Content Placeholder 9"/>
          <p:cNvSpPr>
            <a:spLocks noGrp="1"/>
          </p:cNvSpPr>
          <p:nvPr>
            <p:ph sz="quarter" idx="4294967295"/>
          </p:nvPr>
        </p:nvSpPr>
        <p:spPr>
          <a:xfrm>
            <a:off x="4645025" y="1219200"/>
            <a:ext cx="4498975" cy="4602163"/>
          </a:xfrm>
        </p:spPr>
        <p:txBody>
          <a:bodyPr rtlCol="0">
            <a:normAutofit fontScale="25000" lnSpcReduction="20000"/>
          </a:bodyPr>
          <a:lstStyle/>
          <a:p>
            <a:pPr marL="57150" indent="0" eaLnBrk="1" fontAlgn="auto" hangingPunct="1">
              <a:spcAft>
                <a:spcPts val="0"/>
              </a:spcAft>
              <a:buFont typeface="Wingdings" pitchFamily="2" charset="2"/>
              <a:buNone/>
              <a:defRPr/>
            </a:pPr>
            <a:r>
              <a:rPr lang="en-US" sz="9600" b="1" u="sng" dirty="0" smtClean="0"/>
              <a:t>Today’s Agenda:</a:t>
            </a:r>
          </a:p>
          <a:p>
            <a:pPr marL="514350" indent="-457200">
              <a:buFont typeface="Wingdings" pitchFamily="2" charset="2"/>
              <a:buChar char="Ø"/>
              <a:defRPr/>
            </a:pPr>
            <a:r>
              <a:rPr lang="en-US" sz="9600" b="1" dirty="0" smtClean="0"/>
              <a:t>Command Term Practice</a:t>
            </a:r>
          </a:p>
          <a:p>
            <a:pPr marL="514350" indent="-457200">
              <a:buFont typeface="Wingdings" pitchFamily="2" charset="2"/>
              <a:buChar char="Ø"/>
              <a:defRPr/>
            </a:pPr>
            <a:r>
              <a:rPr lang="en-US" sz="9600" b="1" dirty="0" smtClean="0"/>
              <a:t>Mark Bands</a:t>
            </a:r>
          </a:p>
          <a:p>
            <a:pPr marL="914400" lvl="1" indent="-457200">
              <a:buFont typeface="Wingdings" pitchFamily="2" charset="2"/>
              <a:buChar char="Ø"/>
              <a:defRPr/>
            </a:pPr>
            <a:r>
              <a:rPr lang="en-US" sz="9200" b="1" dirty="0" smtClean="0"/>
              <a:t>Practice</a:t>
            </a:r>
            <a:endParaRPr lang="en-US" sz="9200" b="1" dirty="0"/>
          </a:p>
          <a:p>
            <a:pPr marL="514350" indent="-457200" eaLnBrk="1" fontAlgn="auto" hangingPunct="1">
              <a:spcAft>
                <a:spcPts val="0"/>
              </a:spcAft>
              <a:buFont typeface="Wingdings" pitchFamily="2" charset="2"/>
              <a:buChar char="Ø"/>
              <a:defRPr/>
            </a:pPr>
            <a:endParaRPr lang="en-US" sz="10000" b="1" dirty="0" smtClean="0"/>
          </a:p>
          <a:p>
            <a:pPr marL="457200" lvl="1" indent="0" eaLnBrk="1" fontAlgn="auto" hangingPunct="1">
              <a:spcAft>
                <a:spcPts val="0"/>
              </a:spcAft>
              <a:buFontTx/>
              <a:buNone/>
              <a:defRPr/>
            </a:pPr>
            <a:endParaRPr lang="en-US" sz="9600" b="1" dirty="0" smtClean="0"/>
          </a:p>
          <a:p>
            <a:pPr marL="57150" indent="0" eaLnBrk="1" fontAlgn="auto" hangingPunct="1">
              <a:spcAft>
                <a:spcPts val="0"/>
              </a:spcAft>
              <a:buFont typeface="Arial" panose="020B0604020202020204" pitchFamily="34" charset="0"/>
              <a:buNone/>
              <a:defRPr/>
            </a:pPr>
            <a:r>
              <a:rPr lang="en-US" sz="9600" b="1" u="sng" dirty="0" smtClean="0"/>
              <a:t>HW:</a:t>
            </a:r>
            <a:endParaRPr lang="en-US" sz="9600" b="1" dirty="0" smtClean="0"/>
          </a:p>
          <a:p>
            <a:pPr marL="514350" indent="-457200" eaLnBrk="1" fontAlgn="auto" hangingPunct="1">
              <a:spcAft>
                <a:spcPts val="0"/>
              </a:spcAft>
              <a:buFont typeface="Wingdings" pitchFamily="2" charset="2"/>
              <a:buChar char="Ø"/>
              <a:defRPr/>
            </a:pPr>
            <a:r>
              <a:rPr lang="en-US" sz="9600" b="1" dirty="0" smtClean="0"/>
              <a:t>Using the mark bands &amp; feedback from your peers, ADD to your SRQ for the command term, “Describe”</a:t>
            </a:r>
          </a:p>
          <a:p>
            <a:pPr marL="1314450" lvl="2" indent="-457200">
              <a:buFont typeface="Wingdings" pitchFamily="2" charset="2"/>
              <a:buChar char="Ø"/>
              <a:defRPr/>
            </a:pPr>
            <a:r>
              <a:rPr lang="en-US" sz="8800" b="1" dirty="0" smtClean="0"/>
              <a:t>Will be turned in tomorrow</a:t>
            </a:r>
          </a:p>
          <a:p>
            <a:pPr marL="514350" indent="-457200" eaLnBrk="1" fontAlgn="auto" hangingPunct="1">
              <a:spcAft>
                <a:spcPts val="0"/>
              </a:spcAft>
              <a:buFont typeface="Wingdings" pitchFamily="2" charset="2"/>
              <a:buChar char="Ø"/>
              <a:defRPr/>
            </a:pPr>
            <a:r>
              <a:rPr lang="en-US" sz="9600" b="1" dirty="0" smtClean="0"/>
              <a:t>You will need your textbook tomorrow in class…</a:t>
            </a:r>
            <a:endParaRPr lang="en-US" sz="8800" b="1" dirty="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charset="0"/>
              <a:buNone/>
              <a:defRPr/>
            </a:pPr>
            <a:endParaRPr lang="en-US" sz="4500" b="1" u="sng" dirty="0" smtClean="0"/>
          </a:p>
          <a:p>
            <a:pPr marL="457200" lvl="1" indent="0" eaLnBrk="1" fontAlgn="auto" hangingPunct="1">
              <a:spcAft>
                <a:spcPts val="0"/>
              </a:spcAft>
              <a:buFont typeface="Wingdings" pitchFamily="2" charset="2"/>
              <a:buChar char="Ø"/>
              <a:defRPr/>
            </a:pPr>
            <a:endParaRPr lang="en-US" sz="9200" b="1" dirty="0" smtClean="0"/>
          </a:p>
        </p:txBody>
      </p:sp>
    </p:spTree>
    <p:extLst>
      <p:ext uri="{BB962C8B-B14F-4D97-AF65-F5344CB8AC3E}">
        <p14:creationId xmlns:p14="http://schemas.microsoft.com/office/powerpoint/2010/main" val="211126881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normAutofit/>
          </a:bodyPr>
          <a:lstStyle/>
          <a:p>
            <a:pPr marL="484188" eaLnBrk="1" hangingPunct="1"/>
            <a:r>
              <a:rPr lang="en-US" altLang="en-US" dirty="0" smtClean="0">
                <a:solidFill>
                  <a:srgbClr val="00B0F0"/>
                </a:solidFill>
                <a:cs typeface="Tunga" pitchFamily="34" charset="0"/>
              </a:rPr>
              <a:t>Mark the Response of your Peer</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334000"/>
          </a:xfrm>
        </p:spPr>
        <p:txBody>
          <a:bodyPr rtlCol="0">
            <a:normAutofit/>
          </a:bodyPr>
          <a:lstStyle/>
          <a:p>
            <a:pPr marL="0" indent="0" eaLnBrk="1" fontAlgn="auto" hangingPunct="1">
              <a:lnSpc>
                <a:spcPct val="90000"/>
              </a:lnSpc>
              <a:spcAft>
                <a:spcPts val="0"/>
              </a:spcAft>
              <a:buFont typeface="Arial" panose="020B0604020202020204" pitchFamily="34" charset="0"/>
              <a:buNone/>
              <a:defRPr/>
            </a:pPr>
            <a:r>
              <a:rPr lang="en-US" sz="4400" b="1" dirty="0" smtClean="0"/>
              <a:t>***This is merely a starting point***</a:t>
            </a:r>
          </a:p>
          <a:p>
            <a:pPr marL="0" indent="0" algn="ctr" eaLnBrk="1" fontAlgn="auto" hangingPunct="1">
              <a:lnSpc>
                <a:spcPct val="90000"/>
              </a:lnSpc>
              <a:spcAft>
                <a:spcPts val="0"/>
              </a:spcAft>
              <a:buFont typeface="Arial" panose="020B0604020202020204" pitchFamily="34" charset="0"/>
              <a:buNone/>
              <a:defRPr/>
            </a:pPr>
            <a:r>
              <a:rPr lang="en-US" sz="4400" b="1" dirty="0" smtClean="0"/>
              <a:t>(Don’t Panic!)</a:t>
            </a:r>
          </a:p>
          <a:p>
            <a:pPr marL="0" indent="0" algn="ctr" eaLnBrk="1" fontAlgn="auto" hangingPunct="1">
              <a:lnSpc>
                <a:spcPct val="90000"/>
              </a:lnSpc>
              <a:spcAft>
                <a:spcPts val="0"/>
              </a:spcAft>
              <a:buFont typeface="Arial" panose="020B0604020202020204" pitchFamily="34" charset="0"/>
              <a:buNone/>
              <a:defRPr/>
            </a:pPr>
            <a:r>
              <a:rPr lang="en-US" sz="4400" b="1" u="sng" dirty="0" smtClean="0"/>
              <a:t>A few things to keep in mind</a:t>
            </a:r>
            <a:r>
              <a:rPr lang="en-US" sz="4400" b="1" dirty="0" smtClean="0"/>
              <a:t>:</a:t>
            </a:r>
          </a:p>
          <a:p>
            <a:pPr marL="0" indent="0" algn="ctr" eaLnBrk="1" fontAlgn="auto" hangingPunct="1">
              <a:lnSpc>
                <a:spcPct val="90000"/>
              </a:lnSpc>
              <a:spcAft>
                <a:spcPts val="0"/>
              </a:spcAft>
              <a:buFont typeface="Arial" panose="020B0604020202020204" pitchFamily="34" charset="0"/>
              <a:buNone/>
              <a:defRPr/>
            </a:pPr>
            <a:endParaRPr lang="en-US" sz="4400" b="1" dirty="0" smtClean="0"/>
          </a:p>
          <a:p>
            <a:pPr algn="ctr">
              <a:lnSpc>
                <a:spcPct val="90000"/>
              </a:lnSpc>
              <a:defRPr/>
            </a:pPr>
            <a:r>
              <a:rPr lang="en-US" sz="3600" b="1" dirty="0" smtClean="0"/>
              <a:t>How would you “mark” it on a scale of 1-7</a:t>
            </a:r>
          </a:p>
          <a:p>
            <a:pPr algn="ctr">
              <a:lnSpc>
                <a:spcPct val="90000"/>
              </a:lnSpc>
              <a:defRPr/>
            </a:pPr>
            <a:r>
              <a:rPr lang="en-US" sz="3600" b="1" dirty="0" smtClean="0"/>
              <a:t>On what are you basing that opinion?</a:t>
            </a:r>
          </a:p>
          <a:p>
            <a:pPr algn="ctr">
              <a:lnSpc>
                <a:spcPct val="90000"/>
              </a:lnSpc>
              <a:defRPr/>
            </a:pPr>
            <a:r>
              <a:rPr lang="en-US" sz="3600" b="1" dirty="0" smtClean="0"/>
              <a:t>How do you think an IB examiner would “mark” this response?</a:t>
            </a:r>
          </a:p>
          <a:p>
            <a:pPr algn="ctr">
              <a:lnSpc>
                <a:spcPct val="90000"/>
              </a:lnSpc>
              <a:defRPr/>
            </a:pPr>
            <a:endParaRPr lang="en-US" sz="2000" dirty="0" smtClean="0"/>
          </a:p>
        </p:txBody>
      </p:sp>
      <p:sp>
        <p:nvSpPr>
          <p:cNvPr id="2" name="AutoShape 2" descr="Image result for hitchhiker's guide to the galax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hitchhiker's guide to the galax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828800"/>
            <a:ext cx="812166"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9708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normAutofit/>
          </a:bodyPr>
          <a:lstStyle/>
          <a:p>
            <a:pPr marL="484188" eaLnBrk="1" hangingPunct="1"/>
            <a:r>
              <a:rPr lang="en-US" altLang="en-US" dirty="0" smtClean="0">
                <a:solidFill>
                  <a:srgbClr val="00B0F0"/>
                </a:solidFill>
                <a:cs typeface="Tunga" pitchFamily="34" charset="0"/>
              </a:rPr>
              <a:t>Mark the Response of your Peer</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334000"/>
          </a:xfrm>
        </p:spPr>
        <p:txBody>
          <a:bodyPr rtlCol="0">
            <a:normAutofit fontScale="92500" lnSpcReduction="20000"/>
          </a:bodyPr>
          <a:lstStyle/>
          <a:p>
            <a:pPr marL="0" indent="0" algn="ctr" eaLnBrk="1" fontAlgn="auto" hangingPunct="1">
              <a:lnSpc>
                <a:spcPct val="90000"/>
              </a:lnSpc>
              <a:spcAft>
                <a:spcPts val="0"/>
              </a:spcAft>
              <a:buFont typeface="Arial" panose="020B0604020202020204" pitchFamily="34" charset="0"/>
              <a:buNone/>
              <a:defRPr/>
            </a:pPr>
            <a:r>
              <a:rPr lang="en-US" sz="4400" b="1" dirty="0" smtClean="0">
                <a:solidFill>
                  <a:srgbClr val="00B050"/>
                </a:solidFill>
              </a:rPr>
              <a:t>Find a different Peer…NOT at your table group:  REPEAT</a:t>
            </a:r>
          </a:p>
          <a:p>
            <a:pPr marL="0" indent="0" eaLnBrk="1" fontAlgn="auto" hangingPunct="1">
              <a:lnSpc>
                <a:spcPct val="90000"/>
              </a:lnSpc>
              <a:spcAft>
                <a:spcPts val="0"/>
              </a:spcAft>
              <a:buFont typeface="Arial" panose="020B0604020202020204" pitchFamily="34" charset="0"/>
              <a:buNone/>
              <a:defRPr/>
            </a:pPr>
            <a:r>
              <a:rPr lang="en-US" sz="4400" b="1" dirty="0" smtClean="0"/>
              <a:t>***This is merely a starting point***</a:t>
            </a:r>
          </a:p>
          <a:p>
            <a:pPr marL="0" indent="0" algn="ctr" eaLnBrk="1" fontAlgn="auto" hangingPunct="1">
              <a:lnSpc>
                <a:spcPct val="90000"/>
              </a:lnSpc>
              <a:spcAft>
                <a:spcPts val="0"/>
              </a:spcAft>
              <a:buFont typeface="Arial" panose="020B0604020202020204" pitchFamily="34" charset="0"/>
              <a:buNone/>
              <a:defRPr/>
            </a:pPr>
            <a:r>
              <a:rPr lang="en-US" sz="4400" b="1" dirty="0" smtClean="0"/>
              <a:t>(Don’t Panic!)</a:t>
            </a:r>
          </a:p>
          <a:p>
            <a:pPr marL="0" indent="0" algn="ctr" eaLnBrk="1" fontAlgn="auto" hangingPunct="1">
              <a:lnSpc>
                <a:spcPct val="90000"/>
              </a:lnSpc>
              <a:spcAft>
                <a:spcPts val="0"/>
              </a:spcAft>
              <a:buFont typeface="Arial" panose="020B0604020202020204" pitchFamily="34" charset="0"/>
              <a:buNone/>
              <a:defRPr/>
            </a:pPr>
            <a:r>
              <a:rPr lang="en-US" sz="4400" b="1" u="sng" dirty="0" smtClean="0"/>
              <a:t>A few things to keep in mind</a:t>
            </a:r>
            <a:r>
              <a:rPr lang="en-US" sz="4400" b="1" dirty="0" smtClean="0"/>
              <a:t>:</a:t>
            </a:r>
          </a:p>
          <a:p>
            <a:pPr marL="0" indent="0" algn="ctr" eaLnBrk="1" fontAlgn="auto" hangingPunct="1">
              <a:lnSpc>
                <a:spcPct val="90000"/>
              </a:lnSpc>
              <a:spcAft>
                <a:spcPts val="0"/>
              </a:spcAft>
              <a:buFont typeface="Arial" panose="020B0604020202020204" pitchFamily="34" charset="0"/>
              <a:buNone/>
              <a:defRPr/>
            </a:pPr>
            <a:endParaRPr lang="en-US" sz="4400" b="1" dirty="0" smtClean="0"/>
          </a:p>
          <a:p>
            <a:pPr algn="ctr">
              <a:lnSpc>
                <a:spcPct val="90000"/>
              </a:lnSpc>
              <a:defRPr/>
            </a:pPr>
            <a:r>
              <a:rPr lang="en-US" sz="3600" b="1" dirty="0" smtClean="0"/>
              <a:t>How would you “mark” it on a scale of 1-7</a:t>
            </a:r>
          </a:p>
          <a:p>
            <a:pPr algn="ctr">
              <a:lnSpc>
                <a:spcPct val="90000"/>
              </a:lnSpc>
              <a:defRPr/>
            </a:pPr>
            <a:r>
              <a:rPr lang="en-US" sz="3600" b="1" dirty="0" smtClean="0"/>
              <a:t>On what are you basing that opinion?</a:t>
            </a:r>
          </a:p>
          <a:p>
            <a:pPr algn="ctr">
              <a:lnSpc>
                <a:spcPct val="90000"/>
              </a:lnSpc>
              <a:defRPr/>
            </a:pPr>
            <a:r>
              <a:rPr lang="en-US" sz="3600" b="1" dirty="0" smtClean="0"/>
              <a:t>How do you think an IB examiner would “mark” this response?</a:t>
            </a:r>
          </a:p>
          <a:p>
            <a:pPr algn="ctr">
              <a:lnSpc>
                <a:spcPct val="90000"/>
              </a:lnSpc>
              <a:defRPr/>
            </a:pPr>
            <a:endParaRPr lang="en-US" sz="2000" dirty="0" smtClean="0"/>
          </a:p>
        </p:txBody>
      </p:sp>
      <p:sp>
        <p:nvSpPr>
          <p:cNvPr id="2" name="AutoShape 2" descr="Image result for hitchhiker's guide to the galax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hitchhiker's guide to the galax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590800"/>
            <a:ext cx="812166"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35245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Read the response to the question from Paper 1.</a:t>
            </a:r>
          </a:p>
          <a:p>
            <a:r>
              <a:rPr lang="en-US" dirty="0"/>
              <a:t>A</a:t>
            </a:r>
            <a:r>
              <a:rPr lang="en-US" dirty="0" smtClean="0"/>
              <a:t>ssess </a:t>
            </a:r>
            <a:r>
              <a:rPr lang="en-US" dirty="0" smtClean="0"/>
              <a:t>the level of proficiency the student used in their response.</a:t>
            </a:r>
          </a:p>
          <a:p>
            <a:r>
              <a:rPr lang="en-US" dirty="0" smtClean="0"/>
              <a:t>Be prepared to defend your stance.</a:t>
            </a:r>
          </a:p>
          <a:p>
            <a:endParaRPr lang="en-US" dirty="0"/>
          </a:p>
          <a:p>
            <a:r>
              <a:rPr lang="en-US" dirty="0" smtClean="0"/>
              <a:t>Let’s find out how we did…</a:t>
            </a:r>
            <a:endParaRPr lang="en-US" dirty="0"/>
          </a:p>
        </p:txBody>
      </p:sp>
      <p:sp>
        <p:nvSpPr>
          <p:cNvPr id="5" name="Title 4"/>
          <p:cNvSpPr>
            <a:spLocks noGrp="1"/>
          </p:cNvSpPr>
          <p:nvPr>
            <p:ph type="title"/>
          </p:nvPr>
        </p:nvSpPr>
        <p:spPr/>
        <p:txBody>
          <a:bodyPr/>
          <a:lstStyle/>
          <a:p>
            <a:r>
              <a:rPr lang="en-US" dirty="0" smtClean="0"/>
              <a:t>More Practice…</a:t>
            </a:r>
            <a:endParaRPr lang="en-US" dirty="0"/>
          </a:p>
        </p:txBody>
      </p:sp>
    </p:spTree>
    <p:extLst>
      <p:ext uri="{BB962C8B-B14F-4D97-AF65-F5344CB8AC3E}">
        <p14:creationId xmlns:p14="http://schemas.microsoft.com/office/powerpoint/2010/main" val="1357539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normAutofit/>
          </a:bodyPr>
          <a:lstStyle/>
          <a:p>
            <a:pPr marL="484188" eaLnBrk="1" hangingPunct="1"/>
            <a:r>
              <a:rPr lang="en-US" altLang="en-US" dirty="0" err="1" smtClean="0">
                <a:solidFill>
                  <a:srgbClr val="00B0F0"/>
                </a:solidFill>
                <a:cs typeface="Tunga" pitchFamily="34" charset="0"/>
              </a:rPr>
              <a:t>Markbands</a:t>
            </a:r>
            <a:endParaRPr lang="en-US" altLang="en-US" dirty="0" smtClean="0">
              <a:solidFill>
                <a:srgbClr val="FF0000"/>
              </a:solidFill>
              <a:cs typeface="Tunga" pitchFamily="34" charset="0"/>
            </a:endParaRPr>
          </a:p>
        </p:txBody>
      </p:sp>
      <p:sp>
        <p:nvSpPr>
          <p:cNvPr id="2" name="AutoShape 2" descr="Image result for hitchhiker's guide to the galax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7" name="Content Placeholder 3"/>
          <p:cNvGraphicFramePr>
            <a:graphicFrameLocks/>
          </p:cNvGraphicFramePr>
          <p:nvPr>
            <p:extLst>
              <p:ext uri="{D42A27DB-BD31-4B8C-83A1-F6EECF244321}">
                <p14:modId xmlns:p14="http://schemas.microsoft.com/office/powerpoint/2010/main" val="3496841931"/>
              </p:ext>
            </p:extLst>
          </p:nvPr>
        </p:nvGraphicFramePr>
        <p:xfrm>
          <a:off x="282575" y="1371600"/>
          <a:ext cx="8610600" cy="5289279"/>
        </p:xfrm>
        <a:graphic>
          <a:graphicData uri="http://schemas.openxmlformats.org/drawingml/2006/table">
            <a:tbl>
              <a:tblPr>
                <a:tableStyleId>{5C22544A-7EE6-4342-B048-85BDC9FD1C3A}</a:tableStyleId>
              </a:tblPr>
              <a:tblGrid>
                <a:gridCol w="1371601"/>
                <a:gridCol w="152400"/>
                <a:gridCol w="2057400"/>
                <a:gridCol w="2057400"/>
                <a:gridCol w="1981200"/>
                <a:gridCol w="990599"/>
              </a:tblGrid>
              <a:tr h="440823">
                <a:tc>
                  <a:txBody>
                    <a:bodyPr/>
                    <a:lstStyle/>
                    <a:p>
                      <a:pPr algn="ctr" fontAlgn="ctr"/>
                      <a:r>
                        <a:rPr lang="en-US" sz="1400" b="1" u="none" strike="noStrike" dirty="0">
                          <a:effectLst/>
                        </a:rPr>
                        <a:t>Area</a:t>
                      </a:r>
                      <a:endParaRPr lang="en-US" sz="14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400" b="1" u="none" strike="noStrike">
                          <a:effectLst/>
                        </a:rPr>
                        <a:t> </a:t>
                      </a:r>
                      <a:endParaRPr lang="en-US" sz="1400" b="1" i="0" u="none" strike="noStrike">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400" b="1" u="none" strike="noStrike" dirty="0">
                          <a:effectLst/>
                        </a:rPr>
                        <a:t>High                  7-9</a:t>
                      </a:r>
                      <a:endParaRPr lang="en-US" sz="14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400" b="1" u="none" strike="noStrike" dirty="0">
                          <a:effectLst/>
                        </a:rPr>
                        <a:t>Mid                   4-6</a:t>
                      </a:r>
                      <a:endParaRPr lang="en-US" sz="14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400" b="1" u="none" strike="noStrike" dirty="0">
                          <a:effectLst/>
                        </a:rPr>
                        <a:t>Low                        1-3</a:t>
                      </a:r>
                      <a:endParaRPr lang="en-US" sz="14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400" b="1" u="none" strike="noStrike" dirty="0">
                          <a:effectLst/>
                        </a:rPr>
                        <a:t>0</a:t>
                      </a:r>
                      <a:endParaRPr lang="en-US" sz="1400" b="1" i="0" u="none" strike="noStrike" dirty="0">
                        <a:solidFill>
                          <a:srgbClr val="000000"/>
                        </a:solidFill>
                        <a:effectLst/>
                        <a:latin typeface="Calibri"/>
                      </a:endParaRPr>
                    </a:p>
                  </a:txBody>
                  <a:tcPr marL="6755" marR="6755" marT="6755" marB="0" anchor="ctr">
                    <a:solidFill>
                      <a:schemeClr val="bg1">
                        <a:lumMod val="75000"/>
                      </a:schemeClr>
                    </a:solidFill>
                  </a:tcPr>
                </a:tc>
              </a:tr>
              <a:tr h="1399805">
                <a:tc>
                  <a:txBody>
                    <a:bodyPr/>
                    <a:lstStyle/>
                    <a:p>
                      <a:pPr algn="ctr" fontAlgn="ctr"/>
                      <a:r>
                        <a:rPr lang="en-US" sz="1400" b="1" u="none" strike="noStrike" dirty="0" smtClean="0">
                          <a:effectLst/>
                        </a:rPr>
                        <a:t>General</a:t>
                      </a:r>
                      <a:endParaRPr lang="en-US" sz="1400" b="1" i="0" u="none" strike="noStrike" dirty="0">
                        <a:solidFill>
                          <a:srgbClr val="000000"/>
                        </a:solidFill>
                        <a:effectLst/>
                        <a:latin typeface="Bodoni MT"/>
                      </a:endParaRPr>
                    </a:p>
                  </a:txBody>
                  <a:tcPr marL="6755" marR="6755" marT="6755" marB="0" anchor="ctr">
                    <a:solidFill>
                      <a:schemeClr val="bg2"/>
                    </a:solidFill>
                  </a:tcPr>
                </a:tc>
                <a:tc>
                  <a:txBody>
                    <a:bodyPr/>
                    <a:lstStyle/>
                    <a:p>
                      <a:pPr algn="ctr" fontAlgn="ctr"/>
                      <a:r>
                        <a:rPr lang="en-US" sz="800" u="none" strike="noStrike" dirty="0">
                          <a:effectLst/>
                        </a:rPr>
                        <a:t> </a:t>
                      </a:r>
                      <a:endParaRPr lang="en-US" sz="800" b="0" i="0" u="none" strike="noStrike" dirty="0">
                        <a:solidFill>
                          <a:srgbClr val="000000"/>
                        </a:solidFill>
                        <a:effectLst/>
                        <a:latin typeface="Calibri"/>
                      </a:endParaRPr>
                    </a:p>
                  </a:txBody>
                  <a:tcPr marL="6755" marR="6755" marT="6755" marB="0" anchor="ctr">
                    <a:solidFill>
                      <a:schemeClr val="bg2"/>
                    </a:solidFill>
                  </a:tcPr>
                </a:tc>
                <a:tc>
                  <a:txBody>
                    <a:bodyPr/>
                    <a:lstStyle/>
                    <a:p>
                      <a:pPr algn="ctr" fontAlgn="ctr"/>
                      <a:r>
                        <a:rPr lang="en-US" sz="1100" u="none" strike="noStrike" dirty="0">
                          <a:effectLst/>
                        </a:rPr>
                        <a:t>The Question is answered in a focused and effective manner and meets the demand of the command term.  The response is supported by appropriate and accurate knowledge and understanding of research</a:t>
                      </a:r>
                      <a:endParaRPr lang="en-US" sz="1100" b="0" i="0" u="none" strike="noStrike" dirty="0">
                        <a:solidFill>
                          <a:srgbClr val="000000"/>
                        </a:solidFill>
                        <a:effectLst/>
                        <a:latin typeface="Calibri"/>
                      </a:endParaRPr>
                    </a:p>
                  </a:txBody>
                  <a:tcPr marL="6755" marR="6755" marT="6755" marB="0" anchor="ctr">
                    <a:solidFill>
                      <a:schemeClr val="bg2"/>
                    </a:solidFill>
                  </a:tcPr>
                </a:tc>
                <a:tc>
                  <a:txBody>
                    <a:bodyPr/>
                    <a:lstStyle/>
                    <a:p>
                      <a:pPr algn="ctr" fontAlgn="ctr"/>
                      <a:r>
                        <a:rPr lang="en-US" sz="1100" u="none" strike="noStrike" dirty="0">
                          <a:effectLst/>
                        </a:rPr>
                        <a:t>The question is partially answered.  Knowledge and understanding is accurate, but limited.  Either the command term is not effectively addressed or the response is not sufficiently explicit in answering the question</a:t>
                      </a:r>
                      <a:endParaRPr lang="en-US" sz="1100" b="0" i="0" u="none" strike="noStrike" dirty="0">
                        <a:solidFill>
                          <a:srgbClr val="000000"/>
                        </a:solidFill>
                        <a:effectLst/>
                        <a:latin typeface="Calibri"/>
                      </a:endParaRPr>
                    </a:p>
                  </a:txBody>
                  <a:tcPr marL="6755" marR="6755" marT="6755" marB="0" anchor="ctr">
                    <a:solidFill>
                      <a:schemeClr val="bg2"/>
                    </a:solidFill>
                  </a:tcPr>
                </a:tc>
                <a:tc>
                  <a:txBody>
                    <a:bodyPr/>
                    <a:lstStyle/>
                    <a:p>
                      <a:pPr algn="ctr" fontAlgn="ctr"/>
                      <a:r>
                        <a:rPr lang="en-US" sz="1100" u="none" strike="noStrike" dirty="0">
                          <a:effectLst/>
                        </a:rPr>
                        <a:t>There is an attempt to answer the question, but knowledge and understanding is </a:t>
                      </a:r>
                      <a:r>
                        <a:rPr lang="en-US" sz="1100" u="none" strike="noStrike" dirty="0" smtClean="0">
                          <a:effectLst/>
                        </a:rPr>
                        <a:t>limited</a:t>
                      </a:r>
                      <a:r>
                        <a:rPr lang="en-US" sz="1100" u="none" strike="noStrike" dirty="0">
                          <a:effectLst/>
                        </a:rPr>
                        <a:t>, often inaccurate, or of marginal </a:t>
                      </a:r>
                      <a:r>
                        <a:rPr lang="en-US" sz="1100" u="none" strike="noStrike" dirty="0" smtClean="0">
                          <a:effectLst/>
                        </a:rPr>
                        <a:t>relevance </a:t>
                      </a:r>
                      <a:r>
                        <a:rPr lang="en-US" sz="1100" u="none" strike="noStrike" dirty="0">
                          <a:effectLst/>
                        </a:rPr>
                        <a:t>to the question</a:t>
                      </a:r>
                      <a:endParaRPr lang="en-US" sz="1100" b="0" i="0" u="none" strike="noStrike" dirty="0">
                        <a:solidFill>
                          <a:srgbClr val="000000"/>
                        </a:solidFill>
                        <a:effectLst/>
                        <a:latin typeface="Calibri"/>
                      </a:endParaRPr>
                    </a:p>
                  </a:txBody>
                  <a:tcPr marL="6755" marR="6755" marT="6755" marB="0" anchor="ctr">
                    <a:solidFill>
                      <a:schemeClr val="bg2"/>
                    </a:solidFill>
                  </a:tcPr>
                </a:tc>
                <a:tc>
                  <a:txBody>
                    <a:bodyPr/>
                    <a:lstStyle/>
                    <a:p>
                      <a:pPr algn="ctr" fontAlgn="ctr"/>
                      <a:r>
                        <a:rPr lang="en-US" sz="1100" u="none" strike="noStrike" dirty="0">
                          <a:effectLst/>
                        </a:rPr>
                        <a:t>The answer does not reach a standard described by the descriptors </a:t>
                      </a:r>
                      <a:endParaRPr lang="en-US" sz="1100" b="0" i="0" u="none" strike="noStrike" dirty="0">
                        <a:solidFill>
                          <a:srgbClr val="000000"/>
                        </a:solidFill>
                        <a:effectLst/>
                        <a:latin typeface="Calibri"/>
                      </a:endParaRPr>
                    </a:p>
                  </a:txBody>
                  <a:tcPr marL="6755" marR="6755" marT="6755" marB="0" anchor="ctr">
                    <a:solidFill>
                      <a:schemeClr val="bg2"/>
                    </a:solidFill>
                  </a:tcPr>
                </a:tc>
              </a:tr>
              <a:tr h="1399805">
                <a:tc>
                  <a:txBody>
                    <a:bodyPr/>
                    <a:lstStyle/>
                    <a:p>
                      <a:pPr algn="ctr" fontAlgn="ctr"/>
                      <a:r>
                        <a:rPr lang="en-US" sz="1100" b="1" u="none" strike="noStrike" dirty="0">
                          <a:effectLst/>
                        </a:rPr>
                        <a:t>Knowledge and Comprehension</a:t>
                      </a:r>
                      <a:endParaRPr lang="en-US" sz="1100" b="1" i="0" u="none" strike="noStrike" dirty="0">
                        <a:solidFill>
                          <a:srgbClr val="000000"/>
                        </a:solidFill>
                        <a:effectLst/>
                        <a:latin typeface="Bodoni MT"/>
                      </a:endParaRPr>
                    </a:p>
                  </a:txBody>
                  <a:tcPr marL="6755" marR="6755" marT="6755" marB="0" anchor="ctr">
                    <a:solidFill>
                      <a:schemeClr val="tx2">
                        <a:lumMod val="10000"/>
                        <a:lumOff val="90000"/>
                      </a:schemeClr>
                    </a:solidFill>
                  </a:tcPr>
                </a:tc>
                <a:tc>
                  <a:txBody>
                    <a:bodyPr/>
                    <a:lstStyle/>
                    <a:p>
                      <a:pPr algn="ctr" fontAlgn="ctr"/>
                      <a:r>
                        <a:rPr lang="en-US" sz="800" u="none" strike="noStrike" dirty="0">
                          <a:effectLst/>
                        </a:rPr>
                        <a:t> </a:t>
                      </a:r>
                      <a:endParaRPr lang="en-US" sz="800" b="0" i="0" u="none" strike="noStrike" dirty="0">
                        <a:solidFill>
                          <a:srgbClr val="000000"/>
                        </a:solidFill>
                        <a:effectLst/>
                        <a:latin typeface="Calibri"/>
                      </a:endParaRPr>
                    </a:p>
                  </a:txBody>
                  <a:tcPr marL="6755" marR="6755" marT="6755" marB="0" anchor="ctr">
                    <a:solidFill>
                      <a:schemeClr val="tx2">
                        <a:lumMod val="10000"/>
                        <a:lumOff val="90000"/>
                      </a:schemeClr>
                    </a:solidFill>
                  </a:tcPr>
                </a:tc>
                <a:tc>
                  <a:txBody>
                    <a:bodyPr/>
                    <a:lstStyle/>
                    <a:p>
                      <a:pPr algn="ctr" fontAlgn="ctr"/>
                      <a:r>
                        <a:rPr lang="en-US" sz="1100" u="none" strike="noStrike" dirty="0">
                          <a:effectLst/>
                        </a:rPr>
                        <a:t>The answer demonstrates detailed, accurate knowledge and understanding </a:t>
                      </a:r>
                      <a:r>
                        <a:rPr lang="en-US" sz="1100" u="none" strike="noStrike" dirty="0" smtClean="0">
                          <a:effectLst/>
                        </a:rPr>
                        <a:t>relevant </a:t>
                      </a:r>
                      <a:r>
                        <a:rPr lang="en-US" sz="1100" u="none" strike="noStrike" dirty="0">
                          <a:effectLst/>
                        </a:rPr>
                        <a:t>to the question, </a:t>
                      </a:r>
                      <a:r>
                        <a:rPr lang="en-US" sz="1100" u="none" strike="noStrike" dirty="0" smtClean="0">
                          <a:effectLst/>
                        </a:rPr>
                        <a:t>and uses relevant </a:t>
                      </a:r>
                      <a:r>
                        <a:rPr lang="en-US" sz="1100" u="none" strike="noStrike" dirty="0">
                          <a:effectLst/>
                        </a:rPr>
                        <a:t>psychological research effectively in support of the response</a:t>
                      </a:r>
                      <a:endParaRPr lang="en-US" sz="1100" b="0" i="0" u="none" strike="noStrike" dirty="0">
                        <a:solidFill>
                          <a:srgbClr val="000000"/>
                        </a:solidFill>
                        <a:effectLst/>
                        <a:latin typeface="Calibri"/>
                      </a:endParaRPr>
                    </a:p>
                  </a:txBody>
                  <a:tcPr marL="6755" marR="6755" marT="6755" marB="0" anchor="ctr">
                    <a:solidFill>
                      <a:schemeClr val="tx2">
                        <a:lumMod val="10000"/>
                        <a:lumOff val="90000"/>
                      </a:schemeClr>
                    </a:solidFill>
                  </a:tcPr>
                </a:tc>
                <a:tc>
                  <a:txBody>
                    <a:bodyPr/>
                    <a:lstStyle/>
                    <a:p>
                      <a:pPr algn="ctr" fontAlgn="ctr"/>
                      <a:r>
                        <a:rPr lang="en-US" sz="1100" u="none" strike="noStrike" dirty="0">
                          <a:effectLst/>
                        </a:rPr>
                        <a:t>The answer demonstrates limited </a:t>
                      </a:r>
                      <a:r>
                        <a:rPr lang="en-US" sz="1100" u="none" strike="noStrike" dirty="0" smtClean="0">
                          <a:effectLst/>
                        </a:rPr>
                        <a:t>knowledge </a:t>
                      </a:r>
                      <a:r>
                        <a:rPr lang="en-US" sz="1100" u="none" strike="noStrike" dirty="0">
                          <a:effectLst/>
                        </a:rPr>
                        <a:t>and understanding </a:t>
                      </a:r>
                      <a:r>
                        <a:rPr lang="en-US" sz="1100" u="none" strike="noStrike" dirty="0" smtClean="0">
                          <a:effectLst/>
                        </a:rPr>
                        <a:t>relevant </a:t>
                      </a:r>
                      <a:r>
                        <a:rPr lang="en-US" sz="1100" u="none" strike="noStrike" dirty="0">
                          <a:effectLst/>
                        </a:rPr>
                        <a:t>to the question or uses </a:t>
                      </a:r>
                      <a:r>
                        <a:rPr lang="en-US" sz="1100" u="none" strike="noStrike" dirty="0" smtClean="0">
                          <a:effectLst/>
                        </a:rPr>
                        <a:t>relevant </a:t>
                      </a:r>
                      <a:r>
                        <a:rPr lang="en-US" sz="1100" u="none" strike="noStrike" dirty="0">
                          <a:effectLst/>
                        </a:rPr>
                        <a:t>psychological research to </a:t>
                      </a:r>
                      <a:r>
                        <a:rPr lang="en-US" sz="1100" u="none" strike="noStrike" dirty="0" smtClean="0">
                          <a:effectLst/>
                        </a:rPr>
                        <a:t>limited </a:t>
                      </a:r>
                      <a:r>
                        <a:rPr lang="en-US" sz="1100" u="none" strike="noStrike" dirty="0">
                          <a:effectLst/>
                        </a:rPr>
                        <a:t>effect in the response</a:t>
                      </a:r>
                      <a:endParaRPr lang="en-US" sz="1100" b="0" i="0" u="none" strike="noStrike" dirty="0">
                        <a:solidFill>
                          <a:srgbClr val="000000"/>
                        </a:solidFill>
                        <a:effectLst/>
                        <a:latin typeface="Calibri"/>
                      </a:endParaRPr>
                    </a:p>
                  </a:txBody>
                  <a:tcPr marL="6755" marR="6755" marT="6755" marB="0" anchor="ctr">
                    <a:solidFill>
                      <a:schemeClr val="tx2">
                        <a:lumMod val="10000"/>
                        <a:lumOff val="90000"/>
                      </a:schemeClr>
                    </a:solidFill>
                  </a:tcPr>
                </a:tc>
                <a:tc>
                  <a:txBody>
                    <a:bodyPr/>
                    <a:lstStyle/>
                    <a:p>
                      <a:pPr algn="ctr" fontAlgn="ctr"/>
                      <a:r>
                        <a:rPr lang="en-US" sz="1100" u="none" strike="noStrike" dirty="0">
                          <a:effectLst/>
                        </a:rPr>
                        <a:t>The answer demonstrates limited knowledge and understanding that is of </a:t>
                      </a:r>
                      <a:r>
                        <a:rPr lang="en-US" sz="1100" u="none" strike="noStrike" dirty="0" smtClean="0">
                          <a:effectLst/>
                        </a:rPr>
                        <a:t>marginal relevance </a:t>
                      </a:r>
                      <a:r>
                        <a:rPr lang="en-US" sz="1100" u="none" strike="noStrike" dirty="0">
                          <a:effectLst/>
                        </a:rPr>
                        <a:t>to the question.  Little or no psychological research is used in the response</a:t>
                      </a:r>
                      <a:endParaRPr lang="en-US" sz="1100" b="0" i="0" u="none" strike="noStrike" dirty="0">
                        <a:solidFill>
                          <a:srgbClr val="000000"/>
                        </a:solidFill>
                        <a:effectLst/>
                        <a:latin typeface="Calibri"/>
                      </a:endParaRPr>
                    </a:p>
                  </a:txBody>
                  <a:tcPr marL="6755" marR="6755" marT="6755" marB="0" anchor="ctr">
                    <a:solidFill>
                      <a:schemeClr val="tx2">
                        <a:lumMod val="10000"/>
                        <a:lumOff val="90000"/>
                      </a:schemeClr>
                    </a:solidFill>
                  </a:tcPr>
                </a:tc>
                <a:tc>
                  <a:txBody>
                    <a:bodyPr/>
                    <a:lstStyle/>
                    <a:p>
                      <a:pPr algn="ctr" fontAlgn="ctr"/>
                      <a:r>
                        <a:rPr lang="en-US" sz="1100" u="none" strike="noStrike" dirty="0">
                          <a:effectLst/>
                        </a:rPr>
                        <a:t>The answer does not reach a standard described by the descriptors </a:t>
                      </a:r>
                      <a:endParaRPr lang="en-US" sz="1100" b="0" i="0" u="none" strike="noStrike" dirty="0">
                        <a:solidFill>
                          <a:srgbClr val="000000"/>
                        </a:solidFill>
                        <a:effectLst/>
                        <a:latin typeface="Calibri"/>
                      </a:endParaRPr>
                    </a:p>
                  </a:txBody>
                  <a:tcPr marL="6755" marR="6755" marT="6755" marB="0" anchor="ctr">
                    <a:solidFill>
                      <a:schemeClr val="tx2">
                        <a:lumMod val="10000"/>
                        <a:lumOff val="90000"/>
                      </a:schemeClr>
                    </a:solidFill>
                  </a:tcPr>
                </a:tc>
              </a:tr>
              <a:tr h="1090456">
                <a:tc>
                  <a:txBody>
                    <a:bodyPr/>
                    <a:lstStyle/>
                    <a:p>
                      <a:pPr algn="ctr" fontAlgn="ctr"/>
                      <a:r>
                        <a:rPr lang="en-US" sz="1100" b="1" u="none" strike="noStrike" dirty="0">
                          <a:effectLst/>
                        </a:rPr>
                        <a:t>Evidence of Critical Thinking</a:t>
                      </a:r>
                      <a:endParaRPr lang="en-US" sz="1100" b="1" i="0" u="none" strike="noStrike" dirty="0">
                        <a:solidFill>
                          <a:srgbClr val="000000"/>
                        </a:solidFill>
                        <a:effectLst/>
                        <a:latin typeface="Bodoni MT"/>
                      </a:endParaRPr>
                    </a:p>
                  </a:txBody>
                  <a:tcPr marL="6755" marR="6755" marT="6755" marB="0" anchor="ctr">
                    <a:solidFill>
                      <a:schemeClr val="accent2">
                        <a:lumMod val="20000"/>
                        <a:lumOff val="80000"/>
                      </a:schemeClr>
                    </a:solidFill>
                  </a:tcP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6755" marR="6755" marT="6755" marB="0" anchor="ctr">
                    <a:solidFill>
                      <a:schemeClr val="accent2">
                        <a:lumMod val="20000"/>
                        <a:lumOff val="80000"/>
                      </a:schemeClr>
                    </a:solidFill>
                  </a:tcPr>
                </a:tc>
                <a:tc>
                  <a:txBody>
                    <a:bodyPr/>
                    <a:lstStyle/>
                    <a:p>
                      <a:pPr algn="ctr" fontAlgn="ctr"/>
                      <a:r>
                        <a:rPr lang="en-US" sz="1100" u="none" strike="noStrike" dirty="0">
                          <a:effectLst/>
                        </a:rPr>
                        <a:t>The answer integrates </a:t>
                      </a:r>
                      <a:r>
                        <a:rPr lang="en-US" sz="1100" u="none" strike="noStrike" dirty="0" smtClean="0">
                          <a:effectLst/>
                        </a:rPr>
                        <a:t>relevant </a:t>
                      </a:r>
                      <a:r>
                        <a:rPr lang="en-US" sz="1100" u="none" strike="noStrike" dirty="0">
                          <a:effectLst/>
                        </a:rPr>
                        <a:t>and explicit evidence of critical thinking in response to the question</a:t>
                      </a:r>
                      <a:endParaRPr lang="en-US" sz="1100" b="0" i="0" u="none" strike="noStrike" dirty="0">
                        <a:solidFill>
                          <a:srgbClr val="000000"/>
                        </a:solidFill>
                        <a:effectLst/>
                        <a:latin typeface="Calibri"/>
                      </a:endParaRPr>
                    </a:p>
                  </a:txBody>
                  <a:tcPr marL="6755" marR="6755" marT="6755" marB="0" anchor="ctr">
                    <a:solidFill>
                      <a:schemeClr val="accent2">
                        <a:lumMod val="20000"/>
                        <a:lumOff val="80000"/>
                      </a:schemeClr>
                    </a:solidFill>
                  </a:tcPr>
                </a:tc>
                <a:tc>
                  <a:txBody>
                    <a:bodyPr/>
                    <a:lstStyle/>
                    <a:p>
                      <a:pPr algn="ctr" fontAlgn="ctr"/>
                      <a:r>
                        <a:rPr lang="en-US" sz="1100" u="none" strike="noStrike" dirty="0">
                          <a:effectLst/>
                        </a:rPr>
                        <a:t>The answer offers appropriate, </a:t>
                      </a:r>
                      <a:r>
                        <a:rPr lang="en-US" sz="1100" u="none" strike="noStrike" dirty="0" smtClean="0">
                          <a:effectLst/>
                        </a:rPr>
                        <a:t>but </a:t>
                      </a:r>
                      <a:r>
                        <a:rPr lang="en-US" sz="1100" u="none" strike="noStrike" dirty="0">
                          <a:effectLst/>
                        </a:rPr>
                        <a:t>limited evidence of critical thinking or offers evidence of critical thinking that is only implicitly linked to the requirements of the question</a:t>
                      </a:r>
                      <a:endParaRPr lang="en-US" sz="1100" b="0" i="0" u="none" strike="noStrike" dirty="0">
                        <a:solidFill>
                          <a:srgbClr val="000000"/>
                        </a:solidFill>
                        <a:effectLst/>
                        <a:latin typeface="Calibri"/>
                      </a:endParaRPr>
                    </a:p>
                  </a:txBody>
                  <a:tcPr marL="6755" marR="6755" marT="6755" marB="0" anchor="ctr">
                    <a:solidFill>
                      <a:schemeClr val="accent2">
                        <a:lumMod val="20000"/>
                        <a:lumOff val="80000"/>
                      </a:schemeClr>
                    </a:solidFill>
                  </a:tcPr>
                </a:tc>
                <a:tc>
                  <a:txBody>
                    <a:bodyPr/>
                    <a:lstStyle/>
                    <a:p>
                      <a:pPr algn="ctr" fontAlgn="ctr"/>
                      <a:r>
                        <a:rPr lang="en-US" sz="1100" u="none" strike="noStrike" dirty="0">
                          <a:effectLst/>
                        </a:rPr>
                        <a:t>The answer goes beyond description, but evidence of critical thinking is not linked to the requirements of the question</a:t>
                      </a:r>
                      <a:endParaRPr lang="en-US" sz="1100" b="0" i="0" u="none" strike="noStrike" dirty="0">
                        <a:solidFill>
                          <a:srgbClr val="000000"/>
                        </a:solidFill>
                        <a:effectLst/>
                        <a:latin typeface="Calibri"/>
                      </a:endParaRPr>
                    </a:p>
                  </a:txBody>
                  <a:tcPr marL="6755" marR="6755" marT="6755" marB="0" anchor="ctr">
                    <a:solidFill>
                      <a:schemeClr val="accent2">
                        <a:lumMod val="20000"/>
                        <a:lumOff val="80000"/>
                      </a:schemeClr>
                    </a:solidFill>
                  </a:tcPr>
                </a:tc>
                <a:tc>
                  <a:txBody>
                    <a:bodyPr/>
                    <a:lstStyle/>
                    <a:p>
                      <a:pPr algn="ctr" fontAlgn="ctr"/>
                      <a:r>
                        <a:rPr lang="en-US" sz="1100" u="none" strike="noStrike" dirty="0">
                          <a:effectLst/>
                        </a:rPr>
                        <a:t>The answer does not reach a standard described by the descriptors </a:t>
                      </a:r>
                      <a:endParaRPr lang="en-US" sz="1100" b="0" i="0" u="none" strike="noStrike" dirty="0">
                        <a:solidFill>
                          <a:srgbClr val="000000"/>
                        </a:solidFill>
                        <a:effectLst/>
                        <a:latin typeface="Calibri"/>
                      </a:endParaRPr>
                    </a:p>
                  </a:txBody>
                  <a:tcPr marL="6755" marR="6755" marT="6755" marB="0" anchor="ctr">
                    <a:solidFill>
                      <a:schemeClr val="accent2">
                        <a:lumMod val="20000"/>
                        <a:lumOff val="80000"/>
                      </a:schemeClr>
                    </a:solidFill>
                  </a:tcPr>
                </a:tc>
              </a:tr>
              <a:tr h="224278">
                <a:tc>
                  <a:txBody>
                    <a:bodyPr/>
                    <a:lstStyle/>
                    <a:p>
                      <a:pPr algn="ctr" fontAlgn="ctr"/>
                      <a:r>
                        <a:rPr lang="en-US" sz="1600" b="1" u="none" strike="noStrike" dirty="0">
                          <a:effectLst/>
                        </a:rPr>
                        <a:t>Area</a:t>
                      </a:r>
                      <a:endParaRPr lang="en-US" sz="16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100" u="none" strike="noStrike">
                          <a:effectLst/>
                        </a:rPr>
                        <a:t> </a:t>
                      </a:r>
                      <a:endParaRPr lang="en-US" sz="1100" b="1" i="0" u="none" strike="noStrike">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800" u="none" strike="noStrike" dirty="0">
                          <a:effectLst/>
                        </a:rPr>
                        <a:t>High                  3-4</a:t>
                      </a:r>
                      <a:endParaRPr lang="en-US" sz="18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800" u="none" strike="noStrike" dirty="0">
                          <a:effectLst/>
                        </a:rPr>
                        <a:t>Mid                   1-2</a:t>
                      </a:r>
                      <a:endParaRPr lang="en-US" sz="18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r>
                        <a:rPr lang="en-US" sz="1800" u="none" strike="noStrike" dirty="0">
                          <a:effectLst/>
                        </a:rPr>
                        <a:t>0</a:t>
                      </a:r>
                      <a:endParaRPr lang="en-US" sz="1800" b="1" i="0" u="none" strike="noStrike" dirty="0">
                        <a:solidFill>
                          <a:srgbClr val="000000"/>
                        </a:solidFill>
                        <a:effectLst/>
                        <a:latin typeface="Calibri"/>
                      </a:endParaRPr>
                    </a:p>
                  </a:txBody>
                  <a:tcPr marL="6755" marR="6755" marT="6755" marB="0" anchor="ctr">
                    <a:solidFill>
                      <a:schemeClr val="bg1">
                        <a:lumMod val="75000"/>
                      </a:schemeClr>
                    </a:solidFill>
                  </a:tcPr>
                </a:tc>
                <a:tc>
                  <a:txBody>
                    <a:bodyPr/>
                    <a:lstStyle/>
                    <a:p>
                      <a:pPr algn="ctr" fontAlgn="ctr"/>
                      <a:endParaRPr lang="en-US" sz="1800" b="1" i="0" u="none" strike="noStrike" dirty="0">
                        <a:solidFill>
                          <a:srgbClr val="000000"/>
                        </a:solidFill>
                        <a:effectLst/>
                        <a:latin typeface="Calibri"/>
                      </a:endParaRPr>
                    </a:p>
                  </a:txBody>
                  <a:tcPr marL="6755" marR="6755" marT="6755" marB="0" anchor="ctr">
                    <a:solidFill>
                      <a:schemeClr val="bg1">
                        <a:lumMod val="75000"/>
                      </a:schemeClr>
                    </a:solidFill>
                  </a:tcPr>
                </a:tc>
              </a:tr>
              <a:tr h="626432">
                <a:tc>
                  <a:txBody>
                    <a:bodyPr/>
                    <a:lstStyle/>
                    <a:p>
                      <a:pPr algn="ctr" fontAlgn="ctr"/>
                      <a:r>
                        <a:rPr lang="en-US" sz="1050" b="1" u="none" strike="noStrike" dirty="0">
                          <a:effectLst/>
                        </a:rPr>
                        <a:t>Organization</a:t>
                      </a:r>
                      <a:endParaRPr lang="en-US" sz="1050" b="1" i="0" u="none" strike="noStrike" dirty="0">
                        <a:solidFill>
                          <a:srgbClr val="000000"/>
                        </a:solidFill>
                        <a:effectLst/>
                        <a:latin typeface="Britannic Bold"/>
                      </a:endParaRPr>
                    </a:p>
                  </a:txBody>
                  <a:tcPr marL="6755" marR="6755" marT="6755" marB="0" anchor="ctr">
                    <a:solidFill>
                      <a:schemeClr val="accent6">
                        <a:lumMod val="20000"/>
                        <a:lumOff val="80000"/>
                      </a:schemeClr>
                    </a:solidFill>
                  </a:tcP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6755" marR="6755" marT="6755" marB="0" anchor="ctr">
                    <a:solidFill>
                      <a:schemeClr val="accent6">
                        <a:lumMod val="20000"/>
                        <a:lumOff val="80000"/>
                      </a:schemeClr>
                    </a:solidFill>
                  </a:tcPr>
                </a:tc>
                <a:tc>
                  <a:txBody>
                    <a:bodyPr/>
                    <a:lstStyle/>
                    <a:p>
                      <a:pPr algn="ctr" fontAlgn="ctr"/>
                      <a:r>
                        <a:rPr lang="en-US" sz="1100" u="none" strike="noStrike" dirty="0">
                          <a:effectLst/>
                        </a:rPr>
                        <a:t>The answer is well organized, well developed and focused on the question</a:t>
                      </a:r>
                      <a:endParaRPr lang="en-US" sz="1100" b="0" i="0" u="none" strike="noStrike" dirty="0">
                        <a:solidFill>
                          <a:srgbClr val="000000"/>
                        </a:solidFill>
                        <a:effectLst/>
                        <a:latin typeface="Calibri"/>
                      </a:endParaRPr>
                    </a:p>
                  </a:txBody>
                  <a:tcPr marL="6755" marR="6755" marT="6755" marB="0" anchor="ctr">
                    <a:solidFill>
                      <a:schemeClr val="accent6">
                        <a:lumMod val="20000"/>
                        <a:lumOff val="80000"/>
                      </a:schemeClr>
                    </a:solidFill>
                  </a:tcPr>
                </a:tc>
                <a:tc>
                  <a:txBody>
                    <a:bodyPr/>
                    <a:lstStyle/>
                    <a:p>
                      <a:pPr algn="ctr" fontAlgn="ctr"/>
                      <a:r>
                        <a:rPr lang="en-US" sz="1100" u="none" strike="noStrike" dirty="0">
                          <a:effectLst/>
                        </a:rPr>
                        <a:t>The </a:t>
                      </a:r>
                      <a:r>
                        <a:rPr lang="en-US" sz="1100" u="none" strike="noStrike" dirty="0" smtClean="0">
                          <a:effectLst/>
                        </a:rPr>
                        <a:t>answer </a:t>
                      </a:r>
                      <a:r>
                        <a:rPr lang="en-US" sz="1100" u="none" strike="noStrike" dirty="0">
                          <a:effectLst/>
                        </a:rPr>
                        <a:t>is organized or focused on the question.  However this is not sustained throughout the response</a:t>
                      </a:r>
                      <a:endParaRPr lang="en-US" sz="1100" b="0" i="0" u="none" strike="noStrike" dirty="0">
                        <a:solidFill>
                          <a:srgbClr val="000000"/>
                        </a:solidFill>
                        <a:effectLst/>
                        <a:latin typeface="Calibri"/>
                      </a:endParaRPr>
                    </a:p>
                  </a:txBody>
                  <a:tcPr marL="6755" marR="6755" marT="6755" marB="0" anchor="ctr">
                    <a:solidFill>
                      <a:schemeClr val="accent6">
                        <a:lumMod val="20000"/>
                        <a:lumOff val="80000"/>
                      </a:schemeClr>
                    </a:solidFill>
                  </a:tcPr>
                </a:tc>
                <a:tc>
                  <a:txBody>
                    <a:bodyPr/>
                    <a:lstStyle/>
                    <a:p>
                      <a:pPr algn="ctr" fontAlgn="ctr"/>
                      <a:r>
                        <a:rPr lang="en-US" sz="1100" u="none" strike="noStrike" dirty="0">
                          <a:effectLst/>
                        </a:rPr>
                        <a:t>The answer does not reach a </a:t>
                      </a:r>
                      <a:r>
                        <a:rPr lang="en-US" sz="1100" u="none" strike="noStrike" dirty="0" smtClean="0">
                          <a:effectLst/>
                        </a:rPr>
                        <a:t>standard </a:t>
                      </a:r>
                      <a:r>
                        <a:rPr lang="en-US" sz="1100" u="none" strike="noStrike" dirty="0">
                          <a:effectLst/>
                        </a:rPr>
                        <a:t>described by the descriptors</a:t>
                      </a:r>
                      <a:endParaRPr lang="en-US" sz="1100" b="0" i="0" u="none" strike="noStrike" dirty="0">
                        <a:solidFill>
                          <a:srgbClr val="000000"/>
                        </a:solidFill>
                        <a:effectLst/>
                        <a:latin typeface="Calibri"/>
                      </a:endParaRPr>
                    </a:p>
                  </a:txBody>
                  <a:tcPr marL="6755" marR="6755" marT="6755" marB="0" anchor="ctr">
                    <a:solidFill>
                      <a:schemeClr val="accent6">
                        <a:lumMod val="20000"/>
                        <a:lumOff val="8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a:endParaRPr>
                    </a:p>
                  </a:txBody>
                  <a:tcPr marL="6755" marR="6755" marT="6755" marB="0" anchor="ctr"/>
                </a:tc>
              </a:tr>
            </a:tbl>
          </a:graphicData>
        </a:graphic>
      </p:graphicFrame>
    </p:spTree>
    <p:extLst>
      <p:ext uri="{BB962C8B-B14F-4D97-AF65-F5344CB8AC3E}">
        <p14:creationId xmlns:p14="http://schemas.microsoft.com/office/powerpoint/2010/main" val="329512444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will be writing…it’s a major form of communicating information—embrace it!</a:t>
            </a:r>
          </a:p>
          <a:p>
            <a:r>
              <a:rPr lang="en-US" dirty="0" smtClean="0"/>
              <a:t>Part of that process must be revising…</a:t>
            </a:r>
          </a:p>
          <a:p>
            <a:r>
              <a:rPr lang="en-US" dirty="0" smtClean="0"/>
              <a:t>So, focusing on the “Describe” question:</a:t>
            </a:r>
          </a:p>
          <a:p>
            <a:pPr lvl="1"/>
            <a:r>
              <a:rPr lang="en-US" dirty="0" smtClean="0"/>
              <a:t>Revise your structure</a:t>
            </a:r>
          </a:p>
          <a:p>
            <a:pPr lvl="1"/>
            <a:r>
              <a:rPr lang="en-US" dirty="0" smtClean="0"/>
              <a:t>Add to your response</a:t>
            </a:r>
            <a:endParaRPr lang="en-US" dirty="0"/>
          </a:p>
        </p:txBody>
      </p:sp>
      <p:sp>
        <p:nvSpPr>
          <p:cNvPr id="5" name="Title 4"/>
          <p:cNvSpPr>
            <a:spLocks noGrp="1"/>
          </p:cNvSpPr>
          <p:nvPr>
            <p:ph type="title"/>
          </p:nvPr>
        </p:nvSpPr>
        <p:spPr/>
        <p:txBody>
          <a:bodyPr/>
          <a:lstStyle/>
          <a:p>
            <a:r>
              <a:rPr lang="en-US" dirty="0" smtClean="0"/>
              <a:t>Now, back to your responses…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98824501"/>
              </p:ext>
            </p:extLst>
          </p:nvPr>
        </p:nvGraphicFramePr>
        <p:xfrm>
          <a:off x="685800" y="5029200"/>
          <a:ext cx="7774941" cy="1470025"/>
        </p:xfrm>
        <a:graphic>
          <a:graphicData uri="http://schemas.openxmlformats.org/drawingml/2006/table">
            <a:tbl>
              <a:tblPr firstRow="1" firstCol="1" bandRow="1">
                <a:tableStyleId>{5C22544A-7EE6-4342-B048-85BDC9FD1C3A}</a:tableStyleId>
              </a:tblPr>
              <a:tblGrid>
                <a:gridCol w="2591647"/>
                <a:gridCol w="2591647"/>
                <a:gridCol w="2591647"/>
              </a:tblGrid>
              <a:tr h="784225">
                <a:tc>
                  <a:txBody>
                    <a:bodyPr/>
                    <a:lstStyle/>
                    <a:p>
                      <a:pPr marL="0" marR="0">
                        <a:lnSpc>
                          <a:spcPts val="1500"/>
                        </a:lnSpc>
                        <a:spcBef>
                          <a:spcPts val="0"/>
                        </a:spcBef>
                        <a:spcAft>
                          <a:spcPts val="1000"/>
                        </a:spcAft>
                      </a:pPr>
                      <a:r>
                        <a:rPr lang="en-US" sz="3200" dirty="0">
                          <a:effectLst/>
                        </a:rPr>
                        <a:t>Describe</a:t>
                      </a:r>
                      <a:endParaRPr lang="en-US" sz="11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2000" i="1" dirty="0">
                          <a:solidFill>
                            <a:schemeClr val="tx1"/>
                          </a:solidFill>
                          <a:effectLst/>
                        </a:rPr>
                        <a:t>Give a detailed account</a:t>
                      </a:r>
                      <a:endParaRPr lang="en-US" sz="2400" i="1" dirty="0">
                        <a:solidFill>
                          <a:schemeClr val="tx1"/>
                        </a:solidFill>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400" b="1" dirty="0">
                          <a:solidFill>
                            <a:schemeClr val="tx1"/>
                          </a:solidFill>
                          <a:effectLst/>
                        </a:rPr>
                        <a:t>Write a narrative that </a:t>
                      </a:r>
                      <a:r>
                        <a:rPr lang="en-US" sz="1400" b="1" u="sng" dirty="0">
                          <a:solidFill>
                            <a:schemeClr val="tx1"/>
                          </a:solidFill>
                          <a:effectLst/>
                          <a:highlight>
                            <a:srgbClr val="FFFF00"/>
                          </a:highlight>
                        </a:rPr>
                        <a:t>outlines</a:t>
                      </a:r>
                      <a:r>
                        <a:rPr lang="en-US" sz="1400" b="1" dirty="0">
                          <a:solidFill>
                            <a:schemeClr val="tx1"/>
                          </a:solidFill>
                          <a:effectLst/>
                        </a:rPr>
                        <a:t> the details of something </a:t>
                      </a:r>
                      <a:r>
                        <a:rPr lang="en-US" sz="1400" b="1" u="sng" dirty="0">
                          <a:solidFill>
                            <a:schemeClr val="tx1"/>
                          </a:solidFill>
                          <a:effectLst/>
                          <a:highlight>
                            <a:srgbClr val="FFFF00"/>
                          </a:highlight>
                        </a:rPr>
                        <a:t>using examples</a:t>
                      </a:r>
                      <a:r>
                        <a:rPr lang="en-US" sz="1400" b="1" dirty="0">
                          <a:solidFill>
                            <a:schemeClr val="tx1"/>
                          </a:solidFill>
                          <a:effectLst/>
                          <a:highlight>
                            <a:srgbClr val="FFFF00"/>
                          </a:highlight>
                        </a:rPr>
                        <a:t>.</a:t>
                      </a:r>
                      <a:endParaRPr lang="en-US" sz="1600" b="1" dirty="0">
                        <a:solidFill>
                          <a:schemeClr val="tx1"/>
                        </a:solidFill>
                        <a:effectLst/>
                        <a:latin typeface="Calibri"/>
                        <a:ea typeface="Calibri"/>
                        <a:cs typeface="Times New Roman"/>
                      </a:endParaRPr>
                    </a:p>
                  </a:txBody>
                  <a:tcPr marL="114300" marR="114300" marT="57150" marB="57150" anchor="ctr">
                    <a:solidFill>
                      <a:schemeClr val="accent2"/>
                    </a:solidFill>
                  </a:tcPr>
                </a:tc>
              </a:tr>
              <a:tr h="629285">
                <a:tc>
                  <a:txBody>
                    <a:bodyPr/>
                    <a:lstStyle/>
                    <a:p>
                      <a:pPr marL="0" marR="0">
                        <a:lnSpc>
                          <a:spcPts val="1500"/>
                        </a:lnSpc>
                        <a:spcBef>
                          <a:spcPts val="0"/>
                        </a:spcBef>
                        <a:spcAft>
                          <a:spcPts val="1000"/>
                        </a:spcAft>
                      </a:pPr>
                      <a:r>
                        <a:rPr lang="en-US" sz="2800" dirty="0">
                          <a:effectLst/>
                        </a:rPr>
                        <a:t>Outline</a:t>
                      </a:r>
                      <a:endParaRPr lang="en-US" sz="40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1800" b="1" i="1" dirty="0">
                          <a:effectLst/>
                        </a:rPr>
                        <a:t>Give a brief account or summary of something.</a:t>
                      </a:r>
                      <a:endParaRPr lang="en-US" sz="2000" b="1" i="1" dirty="0">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400" b="1" dirty="0">
                          <a:effectLst/>
                          <a:highlight>
                            <a:srgbClr val="FFFF00"/>
                          </a:highlight>
                        </a:rPr>
                        <a:t>Give a brief summary of whatever is mentioned in the question.</a:t>
                      </a:r>
                      <a:endParaRPr lang="en-US" sz="1600" b="1" dirty="0">
                        <a:effectLst/>
                        <a:latin typeface="Calibri"/>
                        <a:ea typeface="Calibri"/>
                        <a:cs typeface="Times New Roman"/>
                      </a:endParaRPr>
                    </a:p>
                  </a:txBody>
                  <a:tcPr marL="114300" marR="114300" marT="57150" marB="57150" anchor="ctr">
                    <a:solidFill>
                      <a:schemeClr val="accent2"/>
                    </a:solidFill>
                  </a:tcPr>
                </a:tc>
              </a:tr>
            </a:tbl>
          </a:graphicData>
        </a:graphic>
      </p:graphicFrame>
    </p:spTree>
    <p:extLst>
      <p:ext uri="{BB962C8B-B14F-4D97-AF65-F5344CB8AC3E}">
        <p14:creationId xmlns:p14="http://schemas.microsoft.com/office/powerpoint/2010/main" val="68522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680</Words>
  <Application>Microsoft Office PowerPoint</Application>
  <PresentationFormat>On-screen Show (4:3)</PresentationFormat>
  <Paragraphs>104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IB Psych 9/8/16</vt:lpstr>
      <vt:lpstr>Mark the Response of your Peer</vt:lpstr>
      <vt:lpstr>Mark the Response of your Peer</vt:lpstr>
      <vt:lpstr>More Practice…</vt:lpstr>
      <vt:lpstr>Markbands</vt:lpstr>
      <vt:lpstr>Now, back to your responses…</vt:lpstr>
    </vt:vector>
  </TitlesOfParts>
  <Company>Issaquah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4.24.15</dc:title>
  <dc:creator>Windows User</dc:creator>
  <cp:lastModifiedBy>Steen, Matthew    SHS - Staff</cp:lastModifiedBy>
  <cp:revision>61</cp:revision>
  <dcterms:created xsi:type="dcterms:W3CDTF">2015-04-24T14:31:33Z</dcterms:created>
  <dcterms:modified xsi:type="dcterms:W3CDTF">2016-09-08T21:18:29Z</dcterms:modified>
</cp:coreProperties>
</file>