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1" r:id="rId3"/>
    <p:sldId id="263" r:id="rId4"/>
    <p:sldId id="262" r:id="rId5"/>
    <p:sldId id="258" r:id="rId6"/>
    <p:sldId id="260" r:id="rId7"/>
    <p:sldId id="259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BF570-1495-4BA6-B5C1-8CE15473CD3E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F61F9-8F7B-486E-A03D-3FF2BDC20E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2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49799-FD87-4F04-9A9D-C9D5D331701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49799-FD87-4F04-9A9D-C9D5D331701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A8D4D-960C-4196-915C-EF13C2FA5E2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5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6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7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8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9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2442-AC94-48AA-BB8E-13769DC63416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92442-AC94-48AA-BB8E-13769DC63416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9000D-ACDF-47DC-9603-E7B1D73C0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vUPLN_eaV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IB Psych </a:t>
            </a:r>
            <a:r>
              <a:rPr lang="en-US" altLang="en-US" dirty="0" smtClean="0">
                <a:solidFill>
                  <a:srgbClr val="FF0000"/>
                </a:solidFill>
                <a:cs typeface="Tunga" pitchFamily="34" charset="0"/>
              </a:rPr>
              <a:t>9/13/16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000" b="1" dirty="0" smtClean="0"/>
              <a:t>Nothing</a:t>
            </a:r>
            <a:endParaRPr lang="en-US" sz="5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6000" b="1" dirty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err="1" smtClean="0"/>
              <a:t>Middlemist</a:t>
            </a:r>
            <a:r>
              <a:rPr lang="en-US" sz="5800" b="1" i="1" u="sng" dirty="0" smtClean="0"/>
              <a:t> Response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Notes/Paper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Note-taking devices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i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utilize all of the command terms of Level 1:  Knowledge and Comprehension.</a:t>
            </a:r>
            <a:endParaRPr lang="en-US" u="sng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fontScale="325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err="1" smtClean="0"/>
              <a:t>Middlemist</a:t>
            </a:r>
            <a:r>
              <a:rPr lang="en-US" sz="9600" b="1" dirty="0" smtClean="0"/>
              <a:t> Response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Exercise #2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Experiments</a:t>
            </a:r>
            <a:endParaRPr lang="en-US" sz="9600" b="1" dirty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0000" b="1" dirty="0" smtClean="0"/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96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9600" b="1" u="sng" dirty="0" smtClean="0"/>
              <a:t>HW:</a:t>
            </a:r>
            <a:endParaRPr lang="en-US" sz="9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9600" b="1" dirty="0" smtClean="0"/>
              <a:t>Evaluate </a:t>
            </a:r>
            <a:r>
              <a:rPr lang="en-US" sz="9600" b="1" dirty="0" smtClean="0"/>
              <a:t>Experiments (In class…)</a:t>
            </a:r>
            <a:endParaRPr lang="en-US" sz="8400" b="1" dirty="0" smtClean="0"/>
          </a:p>
          <a:p>
            <a:pPr marL="914400" lvl="1" indent="-457200">
              <a:buFont typeface="Wingdings" pitchFamily="2" charset="2"/>
              <a:buChar char="Ø"/>
              <a:defRPr/>
            </a:pPr>
            <a:endParaRPr lang="en-US" sz="84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9200" b="1" dirty="0" smtClean="0"/>
          </a:p>
        </p:txBody>
      </p:sp>
    </p:spTree>
    <p:extLst>
      <p:ext uri="{BB962C8B-B14F-4D97-AF65-F5344CB8AC3E}">
        <p14:creationId xmlns:p14="http://schemas.microsoft.com/office/powerpoint/2010/main" val="21112688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altLang="en-US" sz="5300" i="1" dirty="0" err="1" smtClean="0"/>
              <a:t>Middlemist</a:t>
            </a:r>
            <a:r>
              <a:rPr lang="en-US" altLang="en-US" sz="5300" i="1" dirty="0" smtClean="0"/>
              <a:t> et al. 1976</a:t>
            </a:r>
            <a:r>
              <a:rPr lang="en-US" altLang="en-US" sz="3200" i="1" dirty="0"/>
              <a:t/>
            </a:r>
            <a:br>
              <a:rPr lang="en-US" altLang="en-US" sz="3200" i="1" dirty="0"/>
            </a:br>
            <a:endParaRPr lang="en-US" altLang="en-US" sz="3200" i="1" dirty="0"/>
          </a:p>
        </p:txBody>
      </p:sp>
      <p:pic>
        <p:nvPicPr>
          <p:cNvPr id="6146" name="Picture 2" descr="Image result for middlemist experi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273" y="1417782"/>
            <a:ext cx="40005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33528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Some would question the ethics of this study…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What’s at issue?  Is it a big deal?  What are we really hoping to learn from this work?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209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l="-41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altLang="en-US" sz="3200" dirty="0"/>
              <a:t>Gerald </a:t>
            </a:r>
            <a:r>
              <a:rPr lang="en-US" altLang="en-US" sz="3200" dirty="0" err="1"/>
              <a:t>Koocher</a:t>
            </a:r>
            <a:r>
              <a:rPr lang="en-US" altLang="en-US" sz="3200" dirty="0"/>
              <a:t> (1977) - </a:t>
            </a:r>
            <a:r>
              <a:rPr lang="en-US" altLang="en-US" sz="3200" i="1" dirty="0"/>
              <a:t>Bathroom Behavior and Human Dignity</a:t>
            </a:r>
            <a:br>
              <a:rPr lang="en-US" altLang="en-US" sz="3200" i="1" dirty="0"/>
            </a:br>
            <a:endParaRPr lang="en-US" altLang="en-US" sz="3200" i="1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Investigators should have made the cost/benefit rationale explicit.</a:t>
            </a:r>
          </a:p>
          <a:p>
            <a:r>
              <a:rPr lang="en-US" altLang="en-US" sz="2800" dirty="0"/>
              <a:t>What cost/benefit ratio?</a:t>
            </a:r>
          </a:p>
          <a:p>
            <a:r>
              <a:rPr lang="en-US" altLang="en-US" sz="2800" dirty="0"/>
              <a:t>Cost to the human dignity to participants: Benefits to the participant and to society/science. </a:t>
            </a:r>
          </a:p>
          <a:p>
            <a:r>
              <a:rPr lang="en-US" altLang="en-US" sz="2800" dirty="0"/>
              <a:t>“</a:t>
            </a:r>
            <a:r>
              <a:rPr lang="en-US" altLang="en-US" sz="2800" i="1" dirty="0"/>
              <a:t>I subscribe to the belief that when a potential problem of a subject’s [sic] rights is at issue, a discussion of the cost/benefit rational is imperative” (p. 121)</a:t>
            </a:r>
          </a:p>
        </p:txBody>
      </p:sp>
    </p:spTree>
    <p:extLst>
      <p:ext uri="{BB962C8B-B14F-4D97-AF65-F5344CB8AC3E}">
        <p14:creationId xmlns:p14="http://schemas.microsoft.com/office/powerpoint/2010/main" val="46558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 Reply to Koocher – Middlemist et al. (1977)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4400" b="1" i="1" u="sng" dirty="0" smtClean="0"/>
              <a:t>What’s the big deal???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dirty="0"/>
              <a:t>behavior was naturally occurring and would have happened without the presence of the observer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Pilot Study: All men indicated a low level of concern and were not bothered by the study.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All have encountered similar invasions of personal space at other times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However, participants in the main study were not debriefed.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Authors believed that their study had benefits and little costs.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9102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smtClean="0">
                <a:solidFill>
                  <a:srgbClr val="00B0F0"/>
                </a:solidFill>
                <a:cs typeface="Tunga" pitchFamily="34" charset="0"/>
              </a:rPr>
              <a:t>Is Deception Needed???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Autofit/>
          </a:bodyPr>
          <a:lstStyle/>
          <a:p>
            <a:r>
              <a:rPr lang="en-US" altLang="en-US" sz="3600" dirty="0"/>
              <a:t>Debriefing </a:t>
            </a:r>
          </a:p>
          <a:p>
            <a:pPr lvl="1"/>
            <a:r>
              <a:rPr lang="en-US" altLang="en-US" sz="3200" dirty="0"/>
              <a:t>Occurs after completion of the study</a:t>
            </a:r>
          </a:p>
          <a:p>
            <a:pPr lvl="1"/>
            <a:r>
              <a:rPr lang="en-US" altLang="en-US" sz="3200" dirty="0"/>
              <a:t>Opportunity for the researcher to deal with issues of withholding information, deception, and potential harmful effects of participation</a:t>
            </a:r>
          </a:p>
          <a:p>
            <a:pPr lvl="1"/>
            <a:r>
              <a:rPr lang="en-US" altLang="en-US" sz="3200" dirty="0"/>
              <a:t>Explains why deception was necessary</a:t>
            </a:r>
          </a:p>
          <a:p>
            <a:pPr lvl="1"/>
            <a:r>
              <a:rPr lang="en-US" altLang="en-US" sz="3200" dirty="0"/>
              <a:t>Provides additional resources, if necessary</a:t>
            </a:r>
          </a:p>
          <a:p>
            <a:pPr lvl="1"/>
            <a:r>
              <a:rPr lang="en-US" altLang="en-US" sz="3200" dirty="0"/>
              <a:t>Makes sure participant leaves the experiment without any ill feelings towards the field of psychology</a:t>
            </a:r>
          </a:p>
        </p:txBody>
      </p:sp>
    </p:spTree>
    <p:extLst>
      <p:ext uri="{BB962C8B-B14F-4D97-AF65-F5344CB8AC3E}">
        <p14:creationId xmlns:p14="http://schemas.microsoft.com/office/powerpoint/2010/main" val="18639978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Autofit/>
          </a:bodyPr>
          <a:lstStyle/>
          <a:p>
            <a:r>
              <a:rPr lang="en-US" altLang="en-US" sz="4400" dirty="0"/>
              <a:t>Positive aspects of debriefing:</a:t>
            </a:r>
          </a:p>
          <a:p>
            <a:pPr lvl="1"/>
            <a:r>
              <a:rPr lang="en-US" altLang="en-US" sz="4000" dirty="0"/>
              <a:t>Provides an opportunity to explain the purpose of the study and anticipated results</a:t>
            </a:r>
          </a:p>
          <a:p>
            <a:pPr lvl="1"/>
            <a:r>
              <a:rPr lang="en-US" altLang="en-US" sz="4000" dirty="0"/>
              <a:t>Most participants report positive experience</a:t>
            </a:r>
          </a:p>
          <a:p>
            <a:pPr lvl="1"/>
            <a:r>
              <a:rPr lang="en-US" altLang="en-US" sz="4000" dirty="0"/>
              <a:t>Research suggests that it is effective </a:t>
            </a:r>
          </a:p>
        </p:txBody>
      </p:sp>
    </p:spTree>
    <p:extLst>
      <p:ext uri="{BB962C8B-B14F-4D97-AF65-F5344CB8AC3E}">
        <p14:creationId xmlns:p14="http://schemas.microsoft.com/office/powerpoint/2010/main" val="25141619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Personal Space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5800" b="1" dirty="0">
                <a:hlinkClick r:id="rId3"/>
              </a:rPr>
              <a:t>https://</a:t>
            </a:r>
            <a:r>
              <a:rPr lang="en-US" sz="5800" b="1" dirty="0" smtClean="0">
                <a:hlinkClick r:id="rId3"/>
              </a:rPr>
              <a:t>www.youtube.com/watch?v=nm-VzJZXDBc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5800" b="1" dirty="0" smtClean="0">
                <a:hlinkClick r:id="rId3"/>
              </a:rPr>
              <a:t>https</a:t>
            </a:r>
            <a:r>
              <a:rPr lang="en-US" sz="5800" b="1" dirty="0">
                <a:hlinkClick r:id="rId3"/>
              </a:rPr>
              <a:t>://</a:t>
            </a:r>
            <a:r>
              <a:rPr lang="en-US" sz="5800" b="1" dirty="0" smtClean="0">
                <a:hlinkClick r:id="rId3"/>
              </a:rPr>
              <a:t>www.youtube.com/watch?v=mvUPLN_eaVw</a:t>
            </a:r>
            <a:endParaRPr lang="en-US" sz="5800" b="1" dirty="0" smtClean="0"/>
          </a:p>
          <a:p>
            <a:pPr marL="1143000" indent="-1143000">
              <a:lnSpc>
                <a:spcPct val="90000"/>
              </a:lnSpc>
              <a:buFont typeface="+mj-lt"/>
              <a:buAutoNum type="arabicPeriod"/>
              <a:defRPr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41682792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Suitable sampling???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5800" b="1" dirty="0" smtClean="0"/>
              <a:t>School site (vertical seating?!?)</a:t>
            </a:r>
          </a:p>
          <a:p>
            <a:pPr>
              <a:lnSpc>
                <a:spcPct val="90000"/>
              </a:lnSpc>
              <a:defRPr/>
            </a:pPr>
            <a:r>
              <a:rPr lang="en-US" sz="5800" b="1" dirty="0" smtClean="0"/>
              <a:t>Caffeine/Alzheimer’s</a:t>
            </a:r>
          </a:p>
          <a:p>
            <a:pPr>
              <a:lnSpc>
                <a:spcPct val="90000"/>
              </a:lnSpc>
              <a:defRPr/>
            </a:pPr>
            <a:r>
              <a:rPr lang="en-US" sz="5800" b="1" dirty="0" smtClean="0"/>
              <a:t>Drugs and student performance</a:t>
            </a:r>
          </a:p>
          <a:p>
            <a:pPr>
              <a:lnSpc>
                <a:spcPct val="90000"/>
              </a:lnSpc>
              <a:defRPr/>
            </a:pPr>
            <a:r>
              <a:rPr lang="en-US" sz="5800" b="1" dirty="0" smtClean="0"/>
              <a:t>Popular sportsperson</a:t>
            </a:r>
          </a:p>
          <a:p>
            <a:pPr marL="1143000" indent="-1143000">
              <a:lnSpc>
                <a:spcPct val="90000"/>
              </a:lnSpc>
              <a:buFont typeface="+mj-lt"/>
              <a:buAutoNum type="arabicPeriod"/>
              <a:defRPr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9788575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Experiments? Table Groups… 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85000" lnSpcReduction="20000"/>
          </a:bodyPr>
          <a:lstStyle/>
          <a:p>
            <a:pPr marL="1143000" indent="-11430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800" b="1" dirty="0" smtClean="0"/>
              <a:t>Obedience Training #1</a:t>
            </a:r>
          </a:p>
          <a:p>
            <a:pPr marL="1143000" indent="-11430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800" b="1" dirty="0" smtClean="0"/>
              <a:t>Obedience Training #2</a:t>
            </a:r>
          </a:p>
          <a:p>
            <a:pPr marL="1143000" indent="-11430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800" b="1" dirty="0" smtClean="0"/>
              <a:t>The “Monster Study”</a:t>
            </a:r>
          </a:p>
          <a:p>
            <a:pPr marL="1143000" indent="-11430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800" b="1" dirty="0" smtClean="0"/>
              <a:t>“Little Albert”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5800" b="1" dirty="0" smtClean="0"/>
              <a:t>Evaluate the studies with the “checklist” from yesterday…be prepared to present your findings to the rest of us.</a:t>
            </a:r>
          </a:p>
          <a:p>
            <a:pPr marL="1143000" indent="-1143000">
              <a:lnSpc>
                <a:spcPct val="90000"/>
              </a:lnSpc>
              <a:buFont typeface="+mj-lt"/>
              <a:buAutoNum type="arabicPeriod"/>
              <a:defRPr/>
            </a:pPr>
            <a:endParaRPr lang="en-US" sz="5800" b="1" dirty="0" smtClean="0"/>
          </a:p>
          <a:p>
            <a:pPr marL="1143000" indent="-1143000">
              <a:lnSpc>
                <a:spcPct val="90000"/>
              </a:lnSpc>
              <a:buFont typeface="+mj-lt"/>
              <a:buAutoNum type="arabicPeriod"/>
              <a:defRPr/>
            </a:pPr>
            <a:endParaRPr lang="en-US" sz="5800" b="1" dirty="0" smtClean="0"/>
          </a:p>
          <a:p>
            <a:pPr marL="1143000" indent="-1143000">
              <a:lnSpc>
                <a:spcPct val="90000"/>
              </a:lnSpc>
              <a:buFont typeface="+mj-lt"/>
              <a:buAutoNum type="arabicPeriod"/>
              <a:defRPr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3816447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410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IB Psych 9/13/16</vt:lpstr>
      <vt:lpstr>Middlemist et al. 1976 </vt:lpstr>
      <vt:lpstr>Gerald Koocher (1977) - Bathroom Behavior and Human Dignity </vt:lpstr>
      <vt:lpstr>A Reply to Koocher – Middlemist et al. (1977)</vt:lpstr>
      <vt:lpstr>Is Deception Needed???</vt:lpstr>
      <vt:lpstr>PowerPoint Presentation</vt:lpstr>
      <vt:lpstr>Personal Space</vt:lpstr>
      <vt:lpstr>Suitable sampling???</vt:lpstr>
      <vt:lpstr>Experiments? Table Groups… 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4.24.15</dc:title>
  <dc:creator>Windows User</dc:creator>
  <cp:lastModifiedBy>Steen, Matthew    SHS - Staff</cp:lastModifiedBy>
  <cp:revision>65</cp:revision>
  <dcterms:created xsi:type="dcterms:W3CDTF">2015-04-24T14:31:33Z</dcterms:created>
  <dcterms:modified xsi:type="dcterms:W3CDTF">2016-09-13T20:00:17Z</dcterms:modified>
</cp:coreProperties>
</file>