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29" r:id="rId2"/>
    <p:sldId id="328" r:id="rId3"/>
    <p:sldId id="330" r:id="rId4"/>
    <p:sldId id="311" r:id="rId5"/>
    <p:sldId id="318" r:id="rId6"/>
    <p:sldId id="313" r:id="rId7"/>
    <p:sldId id="325" r:id="rId8"/>
    <p:sldId id="312" r:id="rId9"/>
    <p:sldId id="296" r:id="rId10"/>
    <p:sldId id="297" r:id="rId11"/>
    <p:sldId id="332" r:id="rId12"/>
    <p:sldId id="307" r:id="rId13"/>
    <p:sldId id="331" r:id="rId14"/>
    <p:sldId id="333" r:id="rId15"/>
    <p:sldId id="334" r:id="rId16"/>
    <p:sldId id="33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94660"/>
  </p:normalViewPr>
  <p:slideViewPr>
    <p:cSldViewPr>
      <p:cViewPr varScale="1">
        <p:scale>
          <a:sx n="110" d="100"/>
          <a:sy n="110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D75F-A9C2-40C5-9737-76706765759C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814C-1AE8-4535-A5BC-CA6BBA1DB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63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City-State: An independent state consisting of a city and the surrounding area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Patron: A person who supports the arts by supplying money for them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2A053-6D87-40E9-A550-13FFC162AA0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City-State: An independent state consisting of a city and the surrounding area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Patron: A person who supports the arts by supplying money for them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5F360-49A7-4B51-92F6-119E2F71BE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85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44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4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41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05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20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37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1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1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32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963-447A-4409-AE06-C09D15D3946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CFCD-3EDF-4C61-931A-19DAF4B57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9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 Euro Studies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9.29.16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7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CSI: Skyline online (Yesterday…)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Planner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600" b="1" dirty="0" smtClean="0"/>
              <a:t>Notes &amp; note-taking devices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I can describe how a mysterious illness began to spread across Europe in the late Middle Ages, and the impact it had on society.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More on the Church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The 100 Years War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Transitions</a:t>
            </a:r>
          </a:p>
          <a:p>
            <a:pPr marL="57150" indent="0" eaLnBrk="1" hangingPunct="1">
              <a:buNone/>
              <a:defRPr/>
            </a:pPr>
            <a:endParaRPr lang="en-US" sz="2800" b="1" u="sng" dirty="0" smtClean="0"/>
          </a:p>
          <a:p>
            <a:pPr marL="57150" indent="0" eaLnBrk="1" hangingPunct="1">
              <a:buNone/>
              <a:defRPr/>
            </a:pPr>
            <a:endParaRPr lang="en-US" sz="2800" b="1" u="sng" dirty="0" smtClean="0"/>
          </a:p>
          <a:p>
            <a:pPr marL="57150" indent="0" eaLnBrk="1" hangingPunct="1"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CRA “A Medieval Holocaust:” (Online…)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CRA 13.1—up to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checkpoint question:  answer the two ?’s online (there will be a button)</a:t>
            </a:r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Tx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8497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98080" cy="1020762"/>
          </a:xfrm>
        </p:spPr>
        <p:txBody>
          <a:bodyPr/>
          <a:lstStyle/>
          <a:p>
            <a:r>
              <a:rPr lang="en-US" dirty="0" smtClean="0"/>
              <a:t>Renaissance 1300-1600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Word literally means “rebirth” (in French)</a:t>
            </a:r>
          </a:p>
          <a:p>
            <a:r>
              <a:rPr lang="en-US" sz="2800" dirty="0" smtClean="0"/>
              <a:t>What was reborn was a Classical (Greek &amp; Roman) ideas—art, architecture, philosophy, literature, finance, views of the world, etc. These had been suppressed by the Church (WHY??)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25400" y="35052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Began in Italy—mainly Florence—in 14</a:t>
            </a:r>
            <a:r>
              <a:rPr lang="en-US" sz="2800" baseline="30000" dirty="0"/>
              <a:t>th</a:t>
            </a:r>
            <a:r>
              <a:rPr lang="en-US" sz="2800" dirty="0"/>
              <a:t> century, and moved to the rest of Italy—like Venice—in 15th century, as it spread through Southern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Then spread to Northern Europe, through Holland and Flanders and onto England and Denmark and Sweden.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Mainly affected wealthy/educated people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237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 txBox="1">
            <a:spLocks/>
          </p:cNvSpPr>
          <p:nvPr/>
        </p:nvSpPr>
        <p:spPr bwMode="auto">
          <a:xfrm>
            <a:off x="457200" y="1524000"/>
            <a:ext cx="8229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47688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700">
                <a:latin typeface="Georgia" pitchFamily="18" charset="0"/>
              </a:rPr>
              <a:t>Period after Middle Ages (~1350-1550)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700">
                <a:latin typeface="Georgia" pitchFamily="18" charset="0"/>
              </a:rPr>
              <a:t>“Rebirth” of knowledge and culture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200">
                <a:solidFill>
                  <a:schemeClr val="tx2"/>
                </a:solidFill>
                <a:latin typeface="Georgia" pitchFamily="18" charset="0"/>
              </a:rPr>
              <a:t>Emphasis on Ancient Greece and Rome (</a:t>
            </a:r>
            <a:r>
              <a:rPr lang="en-US" altLang="en-US" sz="2200" i="1" u="sng">
                <a:solidFill>
                  <a:schemeClr val="tx2"/>
                </a:solidFill>
                <a:latin typeface="Georgia" pitchFamily="18" charset="0"/>
              </a:rPr>
              <a:t>Classical</a:t>
            </a:r>
            <a:r>
              <a:rPr lang="en-US" altLang="en-US" sz="2200">
                <a:solidFill>
                  <a:schemeClr val="tx2"/>
                </a:solidFill>
                <a:latin typeface="Georgia" pitchFamily="18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200">
                <a:solidFill>
                  <a:schemeClr val="tx2"/>
                </a:solidFill>
                <a:latin typeface="Georgia" pitchFamily="18" charset="0"/>
              </a:rPr>
              <a:t>Shown through art, architecture, literature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700">
                <a:latin typeface="Georgia" pitchFamily="18" charset="0"/>
              </a:rPr>
              <a:t>Beginning of the “modern world”</a:t>
            </a:r>
          </a:p>
        </p:txBody>
      </p:sp>
      <p:sp>
        <p:nvSpPr>
          <p:cNvPr id="16387" name="Title 2"/>
          <p:cNvSpPr txBox="1">
            <a:spLocks/>
          </p:cNvSpPr>
          <p:nvPr/>
        </p:nvSpPr>
        <p:spPr bwMode="auto">
          <a:xfrm>
            <a:off x="468313" y="21748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7B9899"/>
                </a:solidFill>
                <a:latin typeface="Georgia" pitchFamily="18" charset="0"/>
              </a:rPr>
              <a:t>What </a:t>
            </a:r>
            <a:r>
              <a:rPr lang="en-US" altLang="en-US" sz="3300" i="1">
                <a:solidFill>
                  <a:srgbClr val="7B9899"/>
                </a:solidFill>
                <a:latin typeface="Georgia" pitchFamily="18" charset="0"/>
              </a:rPr>
              <a:t>Was</a:t>
            </a:r>
            <a:r>
              <a:rPr lang="en-US" altLang="en-US" sz="3300">
                <a:solidFill>
                  <a:srgbClr val="7B9899"/>
                </a:solidFill>
                <a:latin typeface="Georgia" pitchFamily="18" charset="0"/>
              </a:rPr>
              <a:t> the Renaissance??</a:t>
            </a:r>
          </a:p>
        </p:txBody>
      </p:sp>
      <p:pic>
        <p:nvPicPr>
          <p:cNvPr id="1638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3" y="3941763"/>
            <a:ext cx="19208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963863"/>
            <a:ext cx="236061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3051175" y="5281613"/>
            <a:ext cx="324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Georgia" pitchFamily="18" charset="0"/>
              </a:rPr>
              <a:t>Apollo Belvedere – </a:t>
            </a:r>
          </a:p>
          <a:p>
            <a:pPr eaLnBrk="1" hangingPunct="1"/>
            <a:r>
              <a:rPr lang="en-US" altLang="en-US" sz="2000" b="1">
                <a:latin typeface="Georgia" pitchFamily="18" charset="0"/>
              </a:rPr>
              <a:t>Greek sculpture, 325 B.C.</a:t>
            </a:r>
          </a:p>
        </p:txBody>
      </p:sp>
    </p:spTree>
    <p:extLst>
      <p:ext uri="{BB962C8B-B14F-4D97-AF65-F5344CB8AC3E}">
        <p14:creationId xmlns:p14="http://schemas.microsoft.com/office/powerpoint/2010/main" xmlns="" val="135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76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Italy? Location. Location.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82" y="838200"/>
            <a:ext cx="8686800" cy="57020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European nation affected by the plague = first country to return to health and city life</a:t>
            </a:r>
          </a:p>
          <a:p>
            <a:r>
              <a:rPr lang="en-US" dirty="0" smtClean="0"/>
              <a:t>Church structure particularly weakened by plague = more </a:t>
            </a:r>
            <a:r>
              <a:rPr lang="en-US" b="1" dirty="0" smtClean="0"/>
              <a:t>secular </a:t>
            </a:r>
            <a:r>
              <a:rPr lang="en-US" dirty="0" smtClean="0"/>
              <a:t>approach, more concern for the arts</a:t>
            </a:r>
          </a:p>
          <a:p>
            <a:r>
              <a:rPr lang="en-US" dirty="0" smtClean="0"/>
              <a:t>Commercial Revolution. Wealthy due to trade from the Crusades = more exchange of people and ideas particularly from Islamic and Byzantine lands</a:t>
            </a:r>
          </a:p>
          <a:p>
            <a:r>
              <a:rPr lang="en-US" dirty="0" smtClean="0"/>
              <a:t>Loose confederation of states = much easier to change one or two parts, like Venice or Florence than a whole country, like England</a:t>
            </a:r>
          </a:p>
          <a:p>
            <a:r>
              <a:rPr lang="en-US" dirty="0" smtClean="0"/>
              <a:t>Had most of the classics buried in their land = easier to find through excavation and searching in the depths of churches</a:t>
            </a:r>
          </a:p>
        </p:txBody>
      </p:sp>
    </p:spTree>
    <p:extLst>
      <p:ext uri="{BB962C8B-B14F-4D97-AF65-F5344CB8AC3E}">
        <p14:creationId xmlns:p14="http://schemas.microsoft.com/office/powerpoint/2010/main" xmlns="" val="5523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Why Renaissance? Why Florence?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Vocab Words (</a:t>
            </a:r>
            <a:r>
              <a:rPr lang="en-US" b="1" i="1" u="sng" dirty="0" smtClean="0"/>
              <a:t>Vernacular</a:t>
            </a:r>
            <a:r>
              <a:rPr lang="en-US" dirty="0" smtClean="0"/>
              <a:t>):  Please know and understand the following terms: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 </a:t>
            </a:r>
            <a:r>
              <a:rPr lang="en-US" dirty="0" smtClean="0"/>
              <a:t>Classical: Ancient Greece and Rome including the culture.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Civic Humanism: Active, ethical, and patriotic service to the city-state </a:t>
            </a: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Humanities: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Patron:</a:t>
            </a: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Petrarch: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Florence:</a:t>
            </a:r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140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When and Where?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54013" y="1371600"/>
            <a:ext cx="8502650" cy="4572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1350-1550 in </a:t>
            </a:r>
            <a:r>
              <a:rPr lang="en-US" altLang="en-US" sz="2000" b="1" u="sng" smtClean="0"/>
              <a:t>Italy</a:t>
            </a:r>
            <a:r>
              <a:rPr lang="en-US" altLang="en-US" sz="2000" smtClean="0"/>
              <a:t> – “Geography is Destiny”</a:t>
            </a:r>
          </a:p>
          <a:p>
            <a:pPr lvl="1" eaLnBrk="1" hangingPunct="1"/>
            <a:r>
              <a:rPr lang="en-US" altLang="en-US" sz="1800" smtClean="0"/>
              <a:t>Lots of big city-states</a:t>
            </a:r>
          </a:p>
          <a:p>
            <a:pPr lvl="2" eaLnBrk="1" hangingPunct="1"/>
            <a:r>
              <a:rPr lang="en-US" altLang="en-US" sz="1600" smtClean="0"/>
              <a:t>Competition</a:t>
            </a:r>
          </a:p>
          <a:p>
            <a:pPr lvl="1" eaLnBrk="1" hangingPunct="1"/>
            <a:r>
              <a:rPr lang="en-US" altLang="en-US" sz="1800" smtClean="0"/>
              <a:t>Lots of $$$$</a:t>
            </a:r>
          </a:p>
          <a:p>
            <a:pPr lvl="2" eaLnBrk="1" hangingPunct="1"/>
            <a:r>
              <a:rPr lang="en-US" altLang="en-US" sz="1600" smtClean="0"/>
              <a:t>Bankers and Merchants</a:t>
            </a:r>
          </a:p>
          <a:p>
            <a:pPr lvl="1" eaLnBrk="1" hangingPunct="1"/>
            <a:r>
              <a:rPr lang="en-US" altLang="en-US" sz="1800" u="sng" smtClean="0"/>
              <a:t>Vatican</a:t>
            </a:r>
            <a:r>
              <a:rPr lang="en-US" altLang="en-US" sz="1800" smtClean="0"/>
              <a:t> = Home of Catholic Church</a:t>
            </a:r>
          </a:p>
          <a:p>
            <a:pPr lvl="2" eaLnBrk="1" hangingPunct="1"/>
            <a:r>
              <a:rPr lang="en-US" altLang="en-US" sz="1600" smtClean="0"/>
              <a:t>Papal States</a:t>
            </a:r>
          </a:p>
          <a:p>
            <a:pPr lvl="1" eaLnBrk="1" hangingPunct="1"/>
            <a:r>
              <a:rPr lang="en-US" altLang="en-US" sz="1800" i="1" smtClean="0"/>
              <a:t>Classical Times </a:t>
            </a:r>
            <a:r>
              <a:rPr lang="en-US" altLang="en-US" sz="1800" smtClean="0"/>
              <a:t>= Roman Ruins</a:t>
            </a:r>
            <a:endParaRPr lang="en-US" altLang="en-US" sz="1800" i="1" smtClean="0"/>
          </a:p>
        </p:txBody>
      </p:sp>
      <p:pic>
        <p:nvPicPr>
          <p:cNvPr id="17412" name="Picture 7" descr="Map%20Italy%201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309813"/>
            <a:ext cx="4538662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82"/>
          <a:stretch>
            <a:fillRect/>
          </a:stretch>
        </p:blipFill>
        <p:spPr bwMode="auto">
          <a:xfrm>
            <a:off x="0" y="3897313"/>
            <a:ext cx="41624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3338" y="3897313"/>
            <a:ext cx="41290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FF0000"/>
                </a:solidFill>
                <a:latin typeface="Georgia" pitchFamily="18" charset="0"/>
              </a:rPr>
              <a:t>Constantine’s Arch, 315 AD (Rome)</a:t>
            </a:r>
          </a:p>
        </p:txBody>
      </p:sp>
    </p:spTree>
    <p:extLst>
      <p:ext uri="{BB962C8B-B14F-4D97-AF65-F5344CB8AC3E}">
        <p14:creationId xmlns:p14="http://schemas.microsoft.com/office/powerpoint/2010/main" xmlns="" val="7511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57200" y="149225"/>
            <a:ext cx="8229600" cy="941388"/>
          </a:xfrm>
        </p:spPr>
        <p:txBody>
          <a:bodyPr/>
          <a:lstStyle/>
          <a:p>
            <a:pPr eaLnBrk="1" hangingPunct="1"/>
            <a:r>
              <a:rPr lang="en-US" altLang="en-US" smtClean="0"/>
              <a:t>Italian City-States Control 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01763"/>
            <a:ext cx="4364038" cy="4999037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Milan</a:t>
            </a:r>
            <a:r>
              <a:rPr lang="en-US" sz="2400" b="1" dirty="0" smtClean="0">
                <a:solidFill>
                  <a:srgbClr val="FF0000"/>
                </a:solidFill>
              </a:rPr>
              <a:t> – Controlled trade through the Alps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*Metal Goods/Armor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*Sforza Family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u="sng" dirty="0" smtClean="0">
                <a:solidFill>
                  <a:srgbClr val="3366FF"/>
                </a:solidFill>
              </a:rPr>
              <a:t>Venice</a:t>
            </a:r>
            <a:r>
              <a:rPr lang="en-US" sz="2400" b="1" dirty="0" smtClean="0">
                <a:solidFill>
                  <a:srgbClr val="3366FF"/>
                </a:solidFill>
              </a:rPr>
              <a:t> – Controlled Adriatic Sea trade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	*Crusades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3366FF"/>
                </a:solidFill>
              </a:rPr>
              <a:t>	</a:t>
            </a:r>
            <a:r>
              <a:rPr lang="en-US" sz="2400" b="1" dirty="0" smtClean="0">
                <a:solidFill>
                  <a:srgbClr val="3366FF"/>
                </a:solidFill>
              </a:rPr>
              <a:t>*Silk, Spices</a:t>
            </a:r>
            <a:endParaRPr lang="en-US" sz="2400" b="1" dirty="0">
              <a:solidFill>
                <a:srgbClr val="3366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Genoa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– Access to N. European trade routes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*Ivory/Gold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u="sng" dirty="0" smtClean="0">
                <a:solidFill>
                  <a:srgbClr val="00B050"/>
                </a:solidFill>
              </a:rPr>
              <a:t>Florence</a:t>
            </a:r>
            <a:r>
              <a:rPr lang="en-US" sz="2400" b="1" dirty="0" smtClean="0">
                <a:solidFill>
                  <a:srgbClr val="00B050"/>
                </a:solidFill>
              </a:rPr>
              <a:t> – Banking Center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*Textiles and Banking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*Medici Family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4433888" y="1295400"/>
            <a:ext cx="4329112" cy="5227638"/>
            <a:chOff x="4433888" y="1295400"/>
            <a:chExt cx="4329112" cy="5227638"/>
          </a:xfrm>
        </p:grpSpPr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88" y="1295400"/>
              <a:ext cx="4329112" cy="522763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572000" y="1752600"/>
              <a:ext cx="1295400" cy="374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cs typeface="+mn-cs"/>
                </a:rPr>
                <a:t>Milan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638800" y="1720850"/>
              <a:ext cx="1295400" cy="374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cs typeface="+mn-cs"/>
                </a:rPr>
                <a:t>Venice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1295400" cy="374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cs typeface="+mn-cs"/>
                </a:rPr>
                <a:t>Florence</a:t>
              </a:r>
            </a:p>
          </p:txBody>
        </p:sp>
        <p:sp>
          <p:nvSpPr>
            <p:cNvPr id="18446" name="WordArt 14"/>
            <p:cNvSpPr>
              <a:spLocks noChangeAspect="1" noChangeArrowheads="1" noChangeShapeType="1" noTextEdit="1"/>
            </p:cNvSpPr>
            <p:nvPr/>
          </p:nvSpPr>
          <p:spPr bwMode="auto">
            <a:xfrm rot="497315">
              <a:off x="5638800" y="4570413"/>
              <a:ext cx="1617663" cy="38258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38099" dir="2700000" algn="ctr" rotWithShape="0">
                      <a:srgbClr val="000099">
                        <a:alpha val="74997"/>
                      </a:srgbClr>
                    </a:outerShdw>
                  </a:effectLst>
                  <a:latin typeface="Comic Sans MS"/>
                </a:rPr>
                <a:t>Tyrrhenian Sea</a:t>
              </a:r>
            </a:p>
          </p:txBody>
        </p:sp>
        <p:sp>
          <p:nvSpPr>
            <p:cNvPr id="18447" name="WordArt 16"/>
            <p:cNvSpPr>
              <a:spLocks noChangeAspect="1" noChangeArrowheads="1" noChangeShapeType="1" noTextEdit="1"/>
            </p:cNvSpPr>
            <p:nvPr/>
          </p:nvSpPr>
          <p:spPr bwMode="auto">
            <a:xfrm rot="2325748">
              <a:off x="6916738" y="3198813"/>
              <a:ext cx="1617662" cy="23018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38099" dir="2700000" algn="ctr" rotWithShape="0">
                      <a:srgbClr val="000099">
                        <a:alpha val="74997"/>
                      </a:srgbClr>
                    </a:outerShdw>
                  </a:effectLst>
                  <a:latin typeface="Comic Sans MS"/>
                </a:rPr>
                <a:t>Adriatic Sea</a:t>
              </a:r>
            </a:p>
          </p:txBody>
        </p:sp>
        <p:sp>
          <p:nvSpPr>
            <p:cNvPr id="18448" name="Text Box 21"/>
            <p:cNvSpPr txBox="1">
              <a:spLocks noChangeArrowheads="1"/>
            </p:cNvSpPr>
            <p:nvPr/>
          </p:nvSpPr>
          <p:spPr bwMode="auto">
            <a:xfrm>
              <a:off x="4572000" y="2438400"/>
              <a:ext cx="914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800080"/>
                  </a:solidFill>
                  <a:latin typeface="Georgia" pitchFamily="18" charset="0"/>
                </a:rPr>
                <a:t>Genoa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70189" y="2819400"/>
            <a:ext cx="1162129" cy="374650"/>
          </a:xfrm>
          <a:prstGeom prst="rect">
            <a:avLst/>
          </a:prstGeom>
          <a:blipFill dpi="0" rotWithShape="1">
            <a:blip r:embed="rId4" cstate="print">
              <a:alphaModFix amt="0"/>
              <a:duotone>
                <a:schemeClr val="accent1">
                  <a:shade val="40000"/>
                </a:schemeClr>
                <a:schemeClr val="accent1">
                  <a:tint val="42000"/>
                </a:schemeClr>
              </a:duotone>
            </a:blip>
            <a:srcRect/>
            <a:tile tx="0" ty="0" sx="40000" sy="40000" flip="none" algn="tl"/>
          </a:blip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41" name="Picture 2" descr="http://www3.telus.net/Quattrocento_Florence/images/flo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62525"/>
            <a:ext cx="3810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149225"/>
            <a:ext cx="8229600" cy="941388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this Renaissance?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839200" cy="4999038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Arial" charset="0"/>
              <a:buNone/>
              <a:defRPr/>
            </a:pPr>
            <a:r>
              <a:rPr lang="en-US" altLang="en-US" sz="4000" dirty="0" smtClean="0"/>
              <a:t>CRA </a:t>
            </a:r>
            <a:r>
              <a:rPr lang="en-US" altLang="en-US" sz="4000" dirty="0"/>
              <a:t>13.1 up to 2</a:t>
            </a:r>
            <a:r>
              <a:rPr lang="en-US" altLang="en-US" sz="4000" baseline="30000" dirty="0"/>
              <a:t>nd</a:t>
            </a:r>
            <a:r>
              <a:rPr lang="en-US" altLang="en-US" sz="4000" dirty="0"/>
              <a:t> Checkpoint Question: “Why was Italy a favorable setting for the Renaissance</a:t>
            </a:r>
            <a:r>
              <a:rPr lang="en-US" altLang="en-US" sz="4000" dirty="0" smtClean="0"/>
              <a:t>?”</a:t>
            </a:r>
          </a:p>
          <a:p>
            <a:pPr marL="57150" indent="0" eaLnBrk="1" hangingPunct="1">
              <a:buFont typeface="Arial" charset="0"/>
              <a:buNone/>
              <a:defRPr/>
            </a:pPr>
            <a:endParaRPr lang="en-US" altLang="en-US" sz="4000" dirty="0"/>
          </a:p>
          <a:p>
            <a:pPr marL="57150" indent="0" eaLnBrk="1" hangingPunct="1">
              <a:buFont typeface="Arial" charset="0"/>
              <a:buNone/>
              <a:defRPr/>
            </a:pPr>
            <a:r>
              <a:rPr lang="en-US" altLang="en-US" sz="4000" dirty="0" smtClean="0"/>
              <a:t>Please answer both checkpoint questions online (there will be a button…)</a:t>
            </a:r>
            <a:endParaRPr lang="en-US" altLang="en-US" sz="40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 smtClean="0"/>
              <a:t>Good </a:t>
            </a:r>
            <a:r>
              <a:rPr lang="en-US" sz="5400" b="1" i="1" u="sng" dirty="0" err="1" smtClean="0"/>
              <a:t>ol</a:t>
            </a:r>
            <a:r>
              <a:rPr lang="en-US" sz="5400" b="1" i="1" u="sng" dirty="0" smtClean="0"/>
              <a:t>’ Feudalism…</a:t>
            </a:r>
            <a:endParaRPr lang="en-US" sz="5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Feudalism begins to fall apart (parts of it will exist for a long time, </a:t>
            </a:r>
            <a:r>
              <a:rPr lang="en-US" sz="4400" dirty="0" smtClean="0"/>
              <a:t>though)</a:t>
            </a:r>
          </a:p>
          <a:p>
            <a:r>
              <a:rPr lang="en-US" sz="4400" dirty="0" smtClean="0"/>
              <a:t>We’ve discussed the Plague…now another major cause of its collapse…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0272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Feudalism begins to fall apart (parts of it will exist for a long time, though)</a:t>
            </a:r>
            <a:br>
              <a:rPr lang="en-US" sz="3600" dirty="0" smtClean="0"/>
            </a:br>
            <a:r>
              <a:rPr lang="en-US" sz="3600" dirty="0" smtClean="0"/>
              <a:t>We’ve discussed the Plague…now other major causes of its collapse…</a:t>
            </a:r>
            <a:endParaRPr lang="en-US" sz="3600" dirty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430929" y="21717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Georgia" pitchFamily="18" charset="0"/>
              </a:rPr>
              <a:t>What feudalism really looked like</a:t>
            </a:r>
          </a:p>
        </p:txBody>
      </p:sp>
      <p:pic>
        <p:nvPicPr>
          <p:cNvPr id="35845" name="Picture 6" descr="church_hierarch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subfeu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386" y="2858655"/>
            <a:ext cx="49164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9808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Hundred Years War 1337-1453</a:t>
            </a:r>
            <a:br>
              <a:rPr lang="en-US" dirty="0" smtClean="0"/>
            </a:br>
            <a:r>
              <a:rPr lang="en-US" dirty="0" smtClean="0"/>
              <a:t>France vs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716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Begins as a dispute over succession rights to the French throne</a:t>
            </a:r>
          </a:p>
          <a:p>
            <a:r>
              <a:rPr lang="en-US" dirty="0" smtClean="0"/>
              <a:t>Two main phases: England wins, then England loses</a:t>
            </a:r>
          </a:p>
          <a:p>
            <a:r>
              <a:rPr lang="en-US" dirty="0" smtClean="0"/>
              <a:t>Ends with French kicking English out of continent</a:t>
            </a:r>
          </a:p>
          <a:p>
            <a:r>
              <a:rPr lang="en-US" dirty="0" smtClean="0"/>
              <a:t>Importance:</a:t>
            </a:r>
          </a:p>
          <a:p>
            <a:pPr lvl="1"/>
            <a:r>
              <a:rPr lang="en-US" dirty="0" smtClean="0"/>
              <a:t>Key changes in warfare, like the </a:t>
            </a:r>
            <a:r>
              <a:rPr lang="en-US" b="1" i="1" u="sng" dirty="0" smtClean="0"/>
              <a:t>longbow</a:t>
            </a:r>
            <a:r>
              <a:rPr lang="en-US" dirty="0" smtClean="0"/>
              <a:t>, means the eventual end of knights</a:t>
            </a:r>
          </a:p>
          <a:p>
            <a:pPr lvl="1"/>
            <a:r>
              <a:rPr lang="en-US" dirty="0" smtClean="0"/>
              <a:t>Strengthens French monarchy and weakens English nobles—king becomes more important</a:t>
            </a:r>
          </a:p>
          <a:p>
            <a:pPr lvl="1"/>
            <a:r>
              <a:rPr lang="en-US" dirty="0" smtClean="0"/>
              <a:t>The concept of what we would now call “Nationalism” </a:t>
            </a:r>
            <a:r>
              <a:rPr lang="en-US" dirty="0"/>
              <a:t>in England and France </a:t>
            </a:r>
            <a:r>
              <a:rPr lang="en-US" dirty="0" smtClean="0"/>
              <a:t>begins—associated with the monarch (king)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2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xmlns="" val="37736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Catholic Church of this time is Corrupt…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As the one thing that ties Europe together, Catholic Church is everywhere </a:t>
            </a:r>
          </a:p>
          <a:p>
            <a:pPr lvl="1"/>
            <a:r>
              <a:rPr lang="en-US" dirty="0" smtClean="0"/>
              <a:t>Controlled birth, death, marriage, salvation, education, etc.—</a:t>
            </a:r>
            <a:r>
              <a:rPr lang="en-US" b="1" i="1" u="sng" dirty="0" smtClean="0">
                <a:solidFill>
                  <a:srgbClr val="FF0000"/>
                </a:solidFill>
              </a:rPr>
              <a:t>Sacraments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yes???</a:t>
            </a:r>
          </a:p>
          <a:p>
            <a:pPr lvl="1"/>
            <a:r>
              <a:rPr lang="en-US" dirty="0" smtClean="0"/>
              <a:t>Functioned like a massive multi-national corporation with its own state and army and the pope as its chief executive officer—</a:t>
            </a:r>
            <a:r>
              <a:rPr lang="en-US" b="1" i="1" u="sng" dirty="0" smtClean="0">
                <a:solidFill>
                  <a:srgbClr val="FF0000"/>
                </a:solidFill>
              </a:rPr>
              <a:t>treating Church happenings as a business…</a:t>
            </a:r>
          </a:p>
          <a:p>
            <a:pPr lvl="1"/>
            <a:r>
              <a:rPr lang="en-US" dirty="0" smtClean="0"/>
              <a:t>Church officials from the pope on down break their vows – celibacy, poverty, and abuse power</a:t>
            </a:r>
          </a:p>
          <a:p>
            <a:pPr lvl="3"/>
            <a:r>
              <a:rPr lang="en-US" sz="2400" b="1" i="1" u="sng" dirty="0" smtClean="0">
                <a:solidFill>
                  <a:srgbClr val="FF0000"/>
                </a:solidFill>
              </a:rPr>
              <a:t>Wait a minute…what?!?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5" y="8813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very, very,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CORRUPT</a:t>
            </a:r>
            <a:endParaRPr lang="en-US" sz="3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4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1200-1400 AD:</a:t>
            </a:r>
            <a:br>
              <a:rPr lang="en-US" dirty="0" smtClean="0"/>
            </a:br>
            <a:r>
              <a:rPr lang="en-US" dirty="0" smtClean="0"/>
              <a:t>Catholic Church Corruption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91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Many village priests married and had children-this was against Church rules</a:t>
            </a:r>
          </a:p>
          <a:p>
            <a:r>
              <a:rPr lang="en-US" sz="3200" dirty="0" smtClean="0"/>
              <a:t>Bishops sold positions in the Church for money—a practice called </a:t>
            </a:r>
            <a:r>
              <a:rPr lang="en-US" sz="3200" u="sng" dirty="0" smtClean="0"/>
              <a:t>simony</a:t>
            </a:r>
          </a:p>
          <a:p>
            <a:r>
              <a:rPr lang="en-US" sz="3200" dirty="0" smtClean="0"/>
              <a:t>Church started to sell </a:t>
            </a:r>
            <a:r>
              <a:rPr lang="en-US" sz="3200" u="sng" dirty="0" smtClean="0"/>
              <a:t>indulgences</a:t>
            </a:r>
            <a:r>
              <a:rPr lang="en-US" sz="3200" dirty="0" smtClean="0"/>
              <a:t>—get out Purgatory cards. Church getting rich off the poor!</a:t>
            </a:r>
          </a:p>
          <a:p>
            <a:r>
              <a:rPr lang="en-US" sz="3200" dirty="0" smtClean="0"/>
              <a:t>Various groups revolt against the corruption of the church. </a:t>
            </a:r>
          </a:p>
        </p:txBody>
      </p:sp>
    </p:spTree>
    <p:extLst>
      <p:ext uri="{BB962C8B-B14F-4D97-AF65-F5344CB8AC3E}">
        <p14:creationId xmlns:p14="http://schemas.microsoft.com/office/powerpoint/2010/main" xmlns="" val="40297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21145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So, </a:t>
            </a:r>
            <a:r>
              <a:rPr lang="en-US" sz="3600" dirty="0" smtClean="0"/>
              <a:t>all of this corruption is really upsetting the order of the Medieval world…HIERARCHY makes sense as long as things run smoothly.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But, what happens when things begin to break down?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495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Retribution—the end of the world=Black Plague (Black Death</a:t>
            </a:r>
            <a:r>
              <a:rPr lang="en-US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346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odern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modern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57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1865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As Europe began to reform and rebuild itself it created a new society that would form the essence of the Modern Western World</a:t>
            </a:r>
            <a:r>
              <a:rPr lang="en-US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52106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PLEASE GET OUT YOUR 3 COLUMN CHART FROM EARLIER THIS YEAR!!!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741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924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10th Euro Studies 9.29.16</vt:lpstr>
      <vt:lpstr>Good ol’ Feudalism…</vt:lpstr>
      <vt:lpstr>Feudalism begins to fall apart (parts of it will exist for a long time, though) We’ve discussed the Plague…now other major causes of its collapse…</vt:lpstr>
      <vt:lpstr>Hundred Years War 1337-1453 France vs England</vt:lpstr>
      <vt:lpstr>Slide 5</vt:lpstr>
      <vt:lpstr>The Catholic Church of this time is Corrupt…</vt:lpstr>
      <vt:lpstr>1200-1400 AD: Catholic Church Corruption </vt:lpstr>
      <vt:lpstr>Slide 8</vt:lpstr>
      <vt:lpstr>Slide 9</vt:lpstr>
      <vt:lpstr>Renaissance 1300-1600</vt:lpstr>
      <vt:lpstr>Slide 11</vt:lpstr>
      <vt:lpstr>Why Italy? Location. Location. Location</vt:lpstr>
      <vt:lpstr>Why Renaissance? Why Florence?</vt:lpstr>
      <vt:lpstr>When and Where?</vt:lpstr>
      <vt:lpstr>Italian City-States Control Trade</vt:lpstr>
      <vt:lpstr>What is this Renaissance?</vt:lpstr>
    </vt:vector>
  </TitlesOfParts>
  <Company>Issaquah School District 411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Doran, Paul    SHS-Staff</dc:creator>
  <cp:lastModifiedBy>Windows User</cp:lastModifiedBy>
  <cp:revision>85</cp:revision>
  <dcterms:created xsi:type="dcterms:W3CDTF">2014-08-25T19:47:32Z</dcterms:created>
  <dcterms:modified xsi:type="dcterms:W3CDTF">2016-09-29T15:46:09Z</dcterms:modified>
</cp:coreProperties>
</file>